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Glacial Indifference" charset="1" panose="00000000000000000000"/>
      <p:regular r:id="rId57"/>
    </p:embeddedFont>
    <p:embeddedFont>
      <p:font typeface="Glacial Indifference Bold" charset="1" panose="00000800000000000000"/>
      <p:regular r:id="rId58"/>
    </p:embeddedFont>
    <p:embeddedFont>
      <p:font typeface="Helvetica World Bold" charset="1" panose="020B0800040000020004"/>
      <p:regular r:id="rId59"/>
    </p:embeddedFont>
    <p:embeddedFont>
      <p:font typeface="Helvetica World" charset="1" panose="020B0500040000020004"/>
      <p:regular r:id="rId60"/>
    </p:embeddedFont>
    <p:embeddedFont>
      <p:font typeface="Open Sans" charset="1" panose="020B0606030504020204"/>
      <p:regular r:id="rId61"/>
    </p:embeddedFont>
    <p:embeddedFont>
      <p:font typeface="Open Sans Bold" charset="1" panose="020B0806030504020204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13" Target="../media/image71.png" Type="http://schemas.openxmlformats.org/officeDocument/2006/relationships/image"/><Relationship Id="rId14" Target="../media/image72.png" Type="http://schemas.openxmlformats.org/officeDocument/2006/relationships/image"/><Relationship Id="rId15" Target="../media/image73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8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8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1.png" Type="http://schemas.openxmlformats.org/officeDocument/2006/relationships/image"/><Relationship Id="rId20" Target="../media/image31.png" Type="http://schemas.openxmlformats.org/officeDocument/2006/relationships/image"/><Relationship Id="rId21" Target="../media/image32.sv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svg" Type="http://schemas.openxmlformats.org/officeDocument/2006/relationships/image"/><Relationship Id="rId7" Target="../media/image20.svg" Type="http://schemas.openxmlformats.org/officeDocument/2006/relationships/image"/><Relationship Id="rId8" Target="../media/image21.sv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8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9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jpe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2806">
            <a:off x="720300" y="6421716"/>
            <a:ext cx="8842272" cy="11861584"/>
          </a:xfrm>
          <a:custGeom>
            <a:avLst/>
            <a:gdLst/>
            <a:ahLst/>
            <a:cxnLst/>
            <a:rect r="r" b="b" t="t" l="l"/>
            <a:pathLst>
              <a:path h="11861584" w="8842272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6501204">
            <a:off x="11046831" y="-5088864"/>
            <a:ext cx="8807178" cy="11814508"/>
          </a:xfrm>
          <a:custGeom>
            <a:avLst/>
            <a:gdLst/>
            <a:ahLst/>
            <a:cxnLst/>
            <a:rect r="r" b="b" t="t" l="l"/>
            <a:pathLst>
              <a:path h="11814508" w="880717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71821">
            <a:off x="10628437" y="8363453"/>
            <a:ext cx="5947318" cy="7978109"/>
          </a:xfrm>
          <a:custGeom>
            <a:avLst/>
            <a:gdLst/>
            <a:ahLst/>
            <a:cxnLst/>
            <a:rect r="r" b="b" t="t" l="l"/>
            <a:pathLst>
              <a:path h="7978109" w="5947318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114765">
            <a:off x="11561828" y="5146485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058328">
            <a:off x="13255544" y="-4131370"/>
            <a:ext cx="7156478" cy="6935278"/>
          </a:xfrm>
          <a:custGeom>
            <a:avLst/>
            <a:gdLst/>
            <a:ahLst/>
            <a:cxnLst/>
            <a:rect r="r" b="b" t="t" l="l"/>
            <a:pathLst>
              <a:path h="6935278" w="71564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318101">
            <a:off x="-3880130" y="6803731"/>
            <a:ext cx="10117864" cy="10062676"/>
          </a:xfrm>
          <a:custGeom>
            <a:avLst/>
            <a:gdLst/>
            <a:ahLst/>
            <a:cxnLst/>
            <a:rect r="r" b="b" t="t" l="l"/>
            <a:pathLst>
              <a:path h="10062676" w="10117864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6800871">
            <a:off x="-1846725" y="-2878373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422820" y="2863014"/>
            <a:ext cx="4179276" cy="1024061"/>
          </a:xfrm>
          <a:custGeom>
            <a:avLst/>
            <a:gdLst/>
            <a:ahLst/>
            <a:cxnLst/>
            <a:rect r="r" b="b" t="t" l="l"/>
            <a:pathLst>
              <a:path h="1024061" w="4179276">
                <a:moveTo>
                  <a:pt x="0" y="0"/>
                </a:moveTo>
                <a:lnTo>
                  <a:pt x="4179276" y="0"/>
                </a:lnTo>
                <a:lnTo>
                  <a:pt x="4179276" y="1024061"/>
                </a:lnTo>
                <a:lnTo>
                  <a:pt x="0" y="1024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45450" y="2401012"/>
            <a:ext cx="4849744" cy="1486063"/>
          </a:xfrm>
          <a:custGeom>
            <a:avLst/>
            <a:gdLst/>
            <a:ahLst/>
            <a:cxnLst/>
            <a:rect r="r" b="b" t="t" l="l"/>
            <a:pathLst>
              <a:path h="1486063" w="4849744">
                <a:moveTo>
                  <a:pt x="0" y="0"/>
                </a:moveTo>
                <a:lnTo>
                  <a:pt x="4849744" y="0"/>
                </a:lnTo>
                <a:lnTo>
                  <a:pt x="4849744" y="1486063"/>
                </a:lnTo>
                <a:lnTo>
                  <a:pt x="0" y="14860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89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70322" y="8435394"/>
            <a:ext cx="5515018" cy="185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Realizado por 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Alexander Aguilera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Bairon Labe</a:t>
            </a:r>
          </a:p>
          <a:p>
            <a:pPr algn="just">
              <a:lnSpc>
                <a:spcPts val="2942"/>
              </a:lnSpc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Docente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Fabian Alejandro Alvarez Montenegro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43332" y="4941919"/>
            <a:ext cx="10738676" cy="243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b="true" sz="4599" spc="432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PLATAFORMA DE GESTIÓN DE INGRESO DE VEHÍCULOS A TALLER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41436" y="3858500"/>
            <a:ext cx="7307570" cy="108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4"/>
              </a:lnSpc>
              <a:spcBef>
                <a:spcPct val="0"/>
              </a:spcBef>
            </a:pPr>
            <a:r>
              <a:rPr lang="en-US" sz="6345" spc="59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PROYECTO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46352" y="1123853"/>
            <a:ext cx="15833019" cy="8787326"/>
          </a:xfrm>
          <a:custGeom>
            <a:avLst/>
            <a:gdLst/>
            <a:ahLst/>
            <a:cxnLst/>
            <a:rect r="r" b="b" t="t" l="l"/>
            <a:pathLst>
              <a:path h="8787326" w="15833019">
                <a:moveTo>
                  <a:pt x="0" y="0"/>
                </a:moveTo>
                <a:lnTo>
                  <a:pt x="15833019" y="0"/>
                </a:lnTo>
                <a:lnTo>
                  <a:pt x="15833019" y="8787326"/>
                </a:lnTo>
                <a:lnTo>
                  <a:pt x="0" y="8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85199" y="245943"/>
            <a:ext cx="11414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MODELO RELACIONAL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997203" y="1028700"/>
            <a:ext cx="8127770" cy="8963697"/>
          </a:xfrm>
          <a:custGeom>
            <a:avLst/>
            <a:gdLst/>
            <a:ahLst/>
            <a:cxnLst/>
            <a:rect r="r" b="b" t="t" l="l"/>
            <a:pathLst>
              <a:path h="8963697" w="8127770">
                <a:moveTo>
                  <a:pt x="0" y="0"/>
                </a:moveTo>
                <a:lnTo>
                  <a:pt x="8127770" y="0"/>
                </a:lnTo>
                <a:lnTo>
                  <a:pt x="8127770" y="8963697"/>
                </a:lnTo>
                <a:lnTo>
                  <a:pt x="0" y="8963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953" t="-5051" r="-3535" b="-505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85199" y="245943"/>
            <a:ext cx="1307137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DIAGRAMA ARQUITECTURA LOGICA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419421" y="1233809"/>
            <a:ext cx="12146279" cy="8639041"/>
          </a:xfrm>
          <a:custGeom>
            <a:avLst/>
            <a:gdLst/>
            <a:ahLst/>
            <a:cxnLst/>
            <a:rect r="r" b="b" t="t" l="l"/>
            <a:pathLst>
              <a:path h="8639041" w="12146279">
                <a:moveTo>
                  <a:pt x="0" y="0"/>
                </a:moveTo>
                <a:lnTo>
                  <a:pt x="12146279" y="0"/>
                </a:lnTo>
                <a:lnTo>
                  <a:pt x="12146279" y="8639041"/>
                </a:lnTo>
                <a:lnTo>
                  <a:pt x="0" y="8639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85199" y="245943"/>
            <a:ext cx="11414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BPMN AS-IS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785199" y="1028700"/>
            <a:ext cx="12640577" cy="8855669"/>
          </a:xfrm>
          <a:custGeom>
            <a:avLst/>
            <a:gdLst/>
            <a:ahLst/>
            <a:cxnLst/>
            <a:rect r="r" b="b" t="t" l="l"/>
            <a:pathLst>
              <a:path h="8855669" w="12640577">
                <a:moveTo>
                  <a:pt x="0" y="0"/>
                </a:moveTo>
                <a:lnTo>
                  <a:pt x="12640577" y="0"/>
                </a:lnTo>
                <a:lnTo>
                  <a:pt x="12640577" y="8855669"/>
                </a:lnTo>
                <a:lnTo>
                  <a:pt x="0" y="8855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555" b="-283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85199" y="245943"/>
            <a:ext cx="11414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BPMN TO-BE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0668" y="1495978"/>
            <a:ext cx="1661276" cy="164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b="true" sz="9535" spc="896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21465" y="2932201"/>
            <a:ext cx="8659682" cy="5412301"/>
          </a:xfrm>
          <a:custGeom>
            <a:avLst/>
            <a:gdLst/>
            <a:ahLst/>
            <a:cxnLst/>
            <a:rect r="r" b="b" t="t" l="l"/>
            <a:pathLst>
              <a:path h="5412301" w="8659682">
                <a:moveTo>
                  <a:pt x="0" y="0"/>
                </a:moveTo>
                <a:lnTo>
                  <a:pt x="8659681" y="0"/>
                </a:lnTo>
                <a:lnTo>
                  <a:pt x="8659681" y="5412301"/>
                </a:lnTo>
                <a:lnTo>
                  <a:pt x="0" y="5412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80606" y="2932201"/>
            <a:ext cx="6041119" cy="6724267"/>
          </a:xfrm>
          <a:custGeom>
            <a:avLst/>
            <a:gdLst/>
            <a:ahLst/>
            <a:cxnLst/>
            <a:rect r="r" b="b" t="t" l="l"/>
            <a:pathLst>
              <a:path h="6724267" w="6041119">
                <a:moveTo>
                  <a:pt x="0" y="0"/>
                </a:moveTo>
                <a:lnTo>
                  <a:pt x="6041119" y="0"/>
                </a:lnTo>
                <a:lnTo>
                  <a:pt x="6041119" y="6724267"/>
                </a:lnTo>
                <a:lnTo>
                  <a:pt x="0" y="6724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66" r="0" b="-36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70012" y="1550821"/>
            <a:ext cx="1609415" cy="158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3"/>
              </a:lnSpc>
            </a:pPr>
            <a:r>
              <a:rPr lang="en-US" b="true" sz="9238" spc="868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0011" y="962025"/>
            <a:ext cx="63680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asignación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0094" y="2870814"/>
            <a:ext cx="8839795" cy="5524872"/>
          </a:xfrm>
          <a:custGeom>
            <a:avLst/>
            <a:gdLst/>
            <a:ahLst/>
            <a:cxnLst/>
            <a:rect r="r" b="b" t="t" l="l"/>
            <a:pathLst>
              <a:path h="5524872" w="8839795">
                <a:moveTo>
                  <a:pt x="0" y="0"/>
                </a:moveTo>
                <a:lnTo>
                  <a:pt x="8839795" y="0"/>
                </a:lnTo>
                <a:lnTo>
                  <a:pt x="8839795" y="5524872"/>
                </a:lnTo>
                <a:lnTo>
                  <a:pt x="0" y="552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28121" y="2870814"/>
            <a:ext cx="8693891" cy="5524872"/>
          </a:xfrm>
          <a:custGeom>
            <a:avLst/>
            <a:gdLst/>
            <a:ahLst/>
            <a:cxnLst/>
            <a:rect r="r" b="b" t="t" l="l"/>
            <a:pathLst>
              <a:path h="5524872" w="8693891">
                <a:moveTo>
                  <a:pt x="0" y="0"/>
                </a:moveTo>
                <a:lnTo>
                  <a:pt x="8693891" y="0"/>
                </a:lnTo>
                <a:lnTo>
                  <a:pt x="8693891" y="5524872"/>
                </a:lnTo>
                <a:lnTo>
                  <a:pt x="0" y="552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9" t="0" r="-83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29353" y="1397233"/>
            <a:ext cx="1661276" cy="164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b="true" sz="9535" spc="896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6385" y="1406758"/>
            <a:ext cx="1609415" cy="158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3"/>
              </a:lnSpc>
            </a:pPr>
            <a:r>
              <a:rPr lang="en-US" b="true" sz="9238" spc="868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06520" y="962025"/>
            <a:ext cx="62750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Órdenes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Trabajo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90318" y="2851560"/>
            <a:ext cx="9198347" cy="5671952"/>
          </a:xfrm>
          <a:custGeom>
            <a:avLst/>
            <a:gdLst/>
            <a:ahLst/>
            <a:cxnLst/>
            <a:rect r="r" b="b" t="t" l="l"/>
            <a:pathLst>
              <a:path h="5671952" w="9198347">
                <a:moveTo>
                  <a:pt x="0" y="0"/>
                </a:moveTo>
                <a:lnTo>
                  <a:pt x="9198347" y="0"/>
                </a:lnTo>
                <a:lnTo>
                  <a:pt x="9198347" y="5671952"/>
                </a:lnTo>
                <a:lnTo>
                  <a:pt x="0" y="5671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35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19557" y="2851560"/>
            <a:ext cx="6829800" cy="7359879"/>
          </a:xfrm>
          <a:custGeom>
            <a:avLst/>
            <a:gdLst/>
            <a:ahLst/>
            <a:cxnLst/>
            <a:rect r="r" b="b" t="t" l="l"/>
            <a:pathLst>
              <a:path h="7359879" w="6829800">
                <a:moveTo>
                  <a:pt x="0" y="0"/>
                </a:moveTo>
                <a:lnTo>
                  <a:pt x="6829799" y="0"/>
                </a:lnTo>
                <a:lnTo>
                  <a:pt x="6829799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83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29353" y="1397233"/>
            <a:ext cx="1661276" cy="164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b="true" sz="9535" spc="896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6385" y="1429417"/>
            <a:ext cx="1688303" cy="158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3"/>
              </a:lnSpc>
            </a:pPr>
            <a:r>
              <a:rPr lang="en-US" b="true" sz="9238" spc="868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06520" y="962025"/>
            <a:ext cx="62750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Órdenes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Trabajo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48937" y="3016754"/>
            <a:ext cx="7590206" cy="5623309"/>
          </a:xfrm>
          <a:custGeom>
            <a:avLst/>
            <a:gdLst/>
            <a:ahLst/>
            <a:cxnLst/>
            <a:rect r="r" b="b" t="t" l="l"/>
            <a:pathLst>
              <a:path h="5623309" w="7590206">
                <a:moveTo>
                  <a:pt x="0" y="0"/>
                </a:moveTo>
                <a:lnTo>
                  <a:pt x="7590206" y="0"/>
                </a:lnTo>
                <a:lnTo>
                  <a:pt x="759020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47315" y="1374574"/>
            <a:ext cx="1661276" cy="164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b="true" sz="9535" spc="896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5632" y="962025"/>
            <a:ext cx="429681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repuestos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470441" y="2914015"/>
            <a:ext cx="7612933" cy="5534850"/>
          </a:xfrm>
          <a:custGeom>
            <a:avLst/>
            <a:gdLst/>
            <a:ahLst/>
            <a:cxnLst/>
            <a:rect r="r" b="b" t="t" l="l"/>
            <a:pathLst>
              <a:path h="5534850" w="7612933">
                <a:moveTo>
                  <a:pt x="0" y="0"/>
                </a:moveTo>
                <a:lnTo>
                  <a:pt x="7612933" y="0"/>
                </a:lnTo>
                <a:lnTo>
                  <a:pt x="7612933" y="5534850"/>
                </a:lnTo>
                <a:lnTo>
                  <a:pt x="0" y="5534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1" t="0" r="-1597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55799" y="1374574"/>
            <a:ext cx="1661276" cy="164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b="true" sz="9535" spc="896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6385" y="1429417"/>
            <a:ext cx="1688303" cy="158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3"/>
              </a:lnSpc>
            </a:pPr>
            <a:r>
              <a:rPr lang="en-US" b="true" sz="9238" spc="868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4793" y="962025"/>
            <a:ext cx="699849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Supervisión y Reportes 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Módulo de Notificaciones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10005" y="3016754"/>
            <a:ext cx="8733995" cy="5432003"/>
          </a:xfrm>
          <a:custGeom>
            <a:avLst/>
            <a:gdLst/>
            <a:ahLst/>
            <a:cxnLst/>
            <a:rect r="r" b="b" t="t" l="l"/>
            <a:pathLst>
              <a:path h="5432003" w="8733995">
                <a:moveTo>
                  <a:pt x="0" y="0"/>
                </a:moveTo>
                <a:lnTo>
                  <a:pt x="8733995" y="0"/>
                </a:lnTo>
                <a:lnTo>
                  <a:pt x="8733995" y="5432004"/>
                </a:lnTo>
                <a:lnTo>
                  <a:pt x="0" y="5432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6" r="0" b="-246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21465" y="2285289"/>
            <a:ext cx="4295511" cy="7185816"/>
          </a:xfrm>
          <a:custGeom>
            <a:avLst/>
            <a:gdLst/>
            <a:ahLst/>
            <a:cxnLst/>
            <a:rect r="r" b="b" t="t" l="l"/>
            <a:pathLst>
              <a:path h="7185816" w="4295511">
                <a:moveTo>
                  <a:pt x="0" y="0"/>
                </a:moveTo>
                <a:lnTo>
                  <a:pt x="4295510" y="0"/>
                </a:lnTo>
                <a:lnTo>
                  <a:pt x="4295510" y="7185816"/>
                </a:lnTo>
                <a:lnTo>
                  <a:pt x="0" y="7185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736" r="0" b="-177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39237" y="962025"/>
            <a:ext cx="66096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Seguridad y Auditoría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527176" y="2177235"/>
            <a:ext cx="2644028" cy="7293870"/>
          </a:xfrm>
          <a:custGeom>
            <a:avLst/>
            <a:gdLst/>
            <a:ahLst/>
            <a:cxnLst/>
            <a:rect r="r" b="b" t="t" l="l"/>
            <a:pathLst>
              <a:path h="7293870" w="2644028">
                <a:moveTo>
                  <a:pt x="0" y="0"/>
                </a:moveTo>
                <a:lnTo>
                  <a:pt x="2644028" y="0"/>
                </a:lnTo>
                <a:lnTo>
                  <a:pt x="2644028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66783" y="2177235"/>
            <a:ext cx="2834736" cy="7293870"/>
          </a:xfrm>
          <a:custGeom>
            <a:avLst/>
            <a:gdLst/>
            <a:ahLst/>
            <a:cxnLst/>
            <a:rect r="r" b="b" t="t" l="l"/>
            <a:pathLst>
              <a:path h="7293870" w="2834736">
                <a:moveTo>
                  <a:pt x="0" y="0"/>
                </a:moveTo>
                <a:lnTo>
                  <a:pt x="2834736" y="0"/>
                </a:lnTo>
                <a:lnTo>
                  <a:pt x="2834736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10662" y="2177235"/>
            <a:ext cx="2653145" cy="7293870"/>
          </a:xfrm>
          <a:custGeom>
            <a:avLst/>
            <a:gdLst/>
            <a:ahLst/>
            <a:cxnLst/>
            <a:rect r="r" b="b" t="t" l="l"/>
            <a:pathLst>
              <a:path h="7293870" w="2653145">
                <a:moveTo>
                  <a:pt x="0" y="0"/>
                </a:moveTo>
                <a:lnTo>
                  <a:pt x="2653145" y="0"/>
                </a:lnTo>
                <a:lnTo>
                  <a:pt x="2653145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60405" y="2177235"/>
            <a:ext cx="2078753" cy="7293870"/>
          </a:xfrm>
          <a:custGeom>
            <a:avLst/>
            <a:gdLst/>
            <a:ahLst/>
            <a:cxnLst/>
            <a:rect r="r" b="b" t="t" l="l"/>
            <a:pathLst>
              <a:path h="7293870" w="2078753">
                <a:moveTo>
                  <a:pt x="0" y="0"/>
                </a:moveTo>
                <a:lnTo>
                  <a:pt x="2078753" y="0"/>
                </a:lnTo>
                <a:lnTo>
                  <a:pt x="2078753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90714" y="1931345"/>
            <a:ext cx="1916953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Recepcionista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55268" y="1931345"/>
            <a:ext cx="1857767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del Mecánico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57939" y="1931345"/>
            <a:ext cx="2181318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del Jefe de Taller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40693" y="1931345"/>
            <a:ext cx="1918178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 Supervisor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241163" y="5570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22158" y="-9611540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6460548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77184" y="-230489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3341832"/>
            <a:ext cx="14782865" cy="49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2520" spc="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proyecto moderniza el proceso de ingreso de vehículos a talleres de PepsiCo mediante una plataforma web que centraliza la información y elimina el uso de planillas y mensajes informales.</a:t>
            </a:r>
          </a:p>
          <a:p>
            <a:pPr algn="l">
              <a:lnSpc>
                <a:spcPts val="3528"/>
              </a:lnSpc>
            </a:pPr>
          </a:p>
          <a:p>
            <a:pPr algn="l">
              <a:lnSpc>
                <a:spcPts val="3528"/>
              </a:lnSpc>
            </a:pPr>
            <a:r>
              <a:rPr lang="en-US" sz="2520" spc="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 solución busca reducir hasta un 40% los tiempos de registro, mejorar la coordinación entre roles y asegurar trazabilidad completa de cada vehículo. Incluye gestión de ingresos, estados y pausas, perfiles de usuario, carga de documentos, notificaciones y reportes en tiempo real. </a:t>
            </a:r>
          </a:p>
          <a:p>
            <a:pPr algn="l">
              <a:lnSpc>
                <a:spcPts val="3528"/>
              </a:lnSpc>
            </a:pPr>
          </a:p>
          <a:p>
            <a:pPr algn="l">
              <a:lnSpc>
                <a:spcPts val="3528"/>
              </a:lnSpc>
            </a:pPr>
            <a:r>
              <a:rPr lang="en-US" sz="2520" spc="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entregable será un sistema web funcional con módulos de registro, usuarios, documentos y reportes. El desarrollo seguirá una metodología en cascada durante 12 semanas, desde la planificación hasta la puesta en marcha.</a:t>
            </a:r>
          </a:p>
          <a:p>
            <a:pPr algn="l">
              <a:lnSpc>
                <a:spcPts val="352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012693" y="-1954205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17357" y="2418447"/>
            <a:ext cx="3811261" cy="7501746"/>
          </a:xfrm>
          <a:custGeom>
            <a:avLst/>
            <a:gdLst/>
            <a:ahLst/>
            <a:cxnLst/>
            <a:rect r="r" b="b" t="t" l="l"/>
            <a:pathLst>
              <a:path h="7501746" w="3811261">
                <a:moveTo>
                  <a:pt x="0" y="0"/>
                </a:moveTo>
                <a:lnTo>
                  <a:pt x="3811260" y="0"/>
                </a:lnTo>
                <a:lnTo>
                  <a:pt x="3811260" y="7501746"/>
                </a:lnTo>
                <a:lnTo>
                  <a:pt x="0" y="7501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53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69525" y="2418447"/>
            <a:ext cx="4798414" cy="7501746"/>
          </a:xfrm>
          <a:custGeom>
            <a:avLst/>
            <a:gdLst/>
            <a:ahLst/>
            <a:cxnLst/>
            <a:rect r="r" b="b" t="t" l="l"/>
            <a:pathLst>
              <a:path h="7501746" w="4798414">
                <a:moveTo>
                  <a:pt x="0" y="0"/>
                </a:moveTo>
                <a:lnTo>
                  <a:pt x="4798414" y="0"/>
                </a:lnTo>
                <a:lnTo>
                  <a:pt x="4798414" y="7501746"/>
                </a:lnTo>
                <a:lnTo>
                  <a:pt x="0" y="7501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39237" y="962025"/>
            <a:ext cx="66096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Seguridad y Auditoría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1734" y="2008214"/>
            <a:ext cx="3117503" cy="31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7"/>
              </a:lnSpc>
              <a:spcBef>
                <a:spcPct val="0"/>
              </a:spcBef>
            </a:pPr>
            <a:r>
              <a:rPr lang="en-US" sz="21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del Administrador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8054" y="1998689"/>
            <a:ext cx="3981357" cy="41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del Administrador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634219" y="2418447"/>
            <a:ext cx="3794112" cy="7468948"/>
          </a:xfrm>
          <a:custGeom>
            <a:avLst/>
            <a:gdLst/>
            <a:ahLst/>
            <a:cxnLst/>
            <a:rect r="r" b="b" t="t" l="l"/>
            <a:pathLst>
              <a:path h="7468948" w="3794112">
                <a:moveTo>
                  <a:pt x="0" y="0"/>
                </a:moveTo>
                <a:lnTo>
                  <a:pt x="3794112" y="0"/>
                </a:lnTo>
                <a:lnTo>
                  <a:pt x="3794112" y="7468948"/>
                </a:lnTo>
                <a:lnTo>
                  <a:pt x="0" y="74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226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17728" y="1998689"/>
            <a:ext cx="3510603" cy="35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2"/>
              </a:lnSpc>
              <a:spcBef>
                <a:spcPct val="0"/>
              </a:spcBef>
            </a:pPr>
            <a:r>
              <a:rPr lang="en-US" sz="238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Alerta del Sistema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407400" y="1207028"/>
            <a:ext cx="10514784" cy="7872945"/>
          </a:xfrm>
          <a:custGeom>
            <a:avLst/>
            <a:gdLst/>
            <a:ahLst/>
            <a:cxnLst/>
            <a:rect r="r" b="b" t="t" l="l"/>
            <a:pathLst>
              <a:path h="7872945" w="10514784">
                <a:moveTo>
                  <a:pt x="0" y="0"/>
                </a:moveTo>
                <a:lnTo>
                  <a:pt x="10514784" y="0"/>
                </a:lnTo>
                <a:lnTo>
                  <a:pt x="10514784" y="7872944"/>
                </a:lnTo>
                <a:lnTo>
                  <a:pt x="0" y="78729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85424" y="-10477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3 DESARROLLO- VISTA INICIAL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9120" y="2074102"/>
            <a:ext cx="5127409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que permite ingresar al usuario con su respectivo rol ya definido en el sistema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4878" y="1301666"/>
            <a:ext cx="7364352" cy="6219283"/>
          </a:xfrm>
          <a:custGeom>
            <a:avLst/>
            <a:gdLst/>
            <a:ahLst/>
            <a:cxnLst/>
            <a:rect r="r" b="b" t="t" l="l"/>
            <a:pathLst>
              <a:path h="6219283" w="7364352">
                <a:moveTo>
                  <a:pt x="0" y="0"/>
                </a:moveTo>
                <a:lnTo>
                  <a:pt x="7364352" y="0"/>
                </a:lnTo>
                <a:lnTo>
                  <a:pt x="7364352" y="6219284"/>
                </a:lnTo>
                <a:lnTo>
                  <a:pt x="0" y="6219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3636" b="-1373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38958" y="1308766"/>
            <a:ext cx="10559710" cy="6212184"/>
          </a:xfrm>
          <a:custGeom>
            <a:avLst/>
            <a:gdLst/>
            <a:ahLst/>
            <a:cxnLst/>
            <a:rect r="r" b="b" t="t" l="l"/>
            <a:pathLst>
              <a:path h="6212184" w="10559710">
                <a:moveTo>
                  <a:pt x="0" y="0"/>
                </a:moveTo>
                <a:lnTo>
                  <a:pt x="10559710" y="0"/>
                </a:lnTo>
                <a:lnTo>
                  <a:pt x="10559710" y="6212184"/>
                </a:lnTo>
                <a:lnTo>
                  <a:pt x="0" y="6212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7022" b="-119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85199" y="33020"/>
            <a:ext cx="7629747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 spc="54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VISTA RECEPCION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53995" y="7740025"/>
            <a:ext cx="1218001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Recepcionista o Guardia definido para solamente registrar con sus campos correspondientes cumpliendo los requisitos.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000776" y="1918483"/>
            <a:ext cx="7612106" cy="6486089"/>
          </a:xfrm>
          <a:custGeom>
            <a:avLst/>
            <a:gdLst/>
            <a:ahLst/>
            <a:cxnLst/>
            <a:rect r="r" b="b" t="t" l="l"/>
            <a:pathLst>
              <a:path h="6486089" w="7612106">
                <a:moveTo>
                  <a:pt x="0" y="0"/>
                </a:moveTo>
                <a:lnTo>
                  <a:pt x="7612107" y="0"/>
                </a:lnTo>
                <a:lnTo>
                  <a:pt x="7612107" y="6486089"/>
                </a:lnTo>
                <a:lnTo>
                  <a:pt x="0" y="64860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2271" t="0" r="-3999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23326" y="1893377"/>
            <a:ext cx="6441328" cy="6536301"/>
          </a:xfrm>
          <a:custGeom>
            <a:avLst/>
            <a:gdLst/>
            <a:ahLst/>
            <a:cxnLst/>
            <a:rect r="r" b="b" t="t" l="l"/>
            <a:pathLst>
              <a:path h="6536301" w="6441328">
                <a:moveTo>
                  <a:pt x="0" y="0"/>
                </a:moveTo>
                <a:lnTo>
                  <a:pt x="6441328" y="0"/>
                </a:lnTo>
                <a:lnTo>
                  <a:pt x="6441328" y="6536301"/>
                </a:lnTo>
                <a:lnTo>
                  <a:pt x="0" y="6536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714" t="0" r="0" b="-2186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85199" y="33020"/>
            <a:ext cx="10580164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 spc="54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VISTA SUPERVISOR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489200"/>
            <a:ext cx="3886476" cy="525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de supervisor donde ve todas las ots en proceso, pausadas y su estado. 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Supervisor/jefe le llega solicitud de una OT nueva, donde el debe asignar un mecánico disponible donde puede ver campos de observación de  la ot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942398" y="1876086"/>
            <a:ext cx="9978343" cy="5637764"/>
          </a:xfrm>
          <a:custGeom>
            <a:avLst/>
            <a:gdLst/>
            <a:ahLst/>
            <a:cxnLst/>
            <a:rect r="r" b="b" t="t" l="l"/>
            <a:pathLst>
              <a:path h="5637764" w="9978343">
                <a:moveTo>
                  <a:pt x="0" y="0"/>
                </a:moveTo>
                <a:lnTo>
                  <a:pt x="9978344" y="0"/>
                </a:lnTo>
                <a:lnTo>
                  <a:pt x="9978344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85199" y="33020"/>
            <a:ext cx="10580164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 spc="54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VISTA SUPERVISOR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42398" y="7771025"/>
            <a:ext cx="997834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Supervisor le llega notificación sobre todo los repuestos solicitados donde puede confirmar o rechazar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48473" y="1343918"/>
            <a:ext cx="8429730" cy="6059488"/>
          </a:xfrm>
          <a:custGeom>
            <a:avLst/>
            <a:gdLst/>
            <a:ahLst/>
            <a:cxnLst/>
            <a:rect r="r" b="b" t="t" l="l"/>
            <a:pathLst>
              <a:path h="6059488" w="8429730">
                <a:moveTo>
                  <a:pt x="0" y="0"/>
                </a:moveTo>
                <a:lnTo>
                  <a:pt x="8429730" y="0"/>
                </a:lnTo>
                <a:lnTo>
                  <a:pt x="8429730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7145" t="0" r="-9954" b="-299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95852" y="1343918"/>
            <a:ext cx="7539021" cy="6059488"/>
          </a:xfrm>
          <a:custGeom>
            <a:avLst/>
            <a:gdLst/>
            <a:ahLst/>
            <a:cxnLst/>
            <a:rect r="r" b="b" t="t" l="l"/>
            <a:pathLst>
              <a:path h="6059488" w="7539021">
                <a:moveTo>
                  <a:pt x="0" y="0"/>
                </a:moveTo>
                <a:lnTo>
                  <a:pt x="7539021" y="0"/>
                </a:lnTo>
                <a:lnTo>
                  <a:pt x="7539021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85199" y="33020"/>
            <a:ext cx="10580164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 spc="54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VISTA MECANICO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99232" y="7660581"/>
            <a:ext cx="11367427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mecanico donde se le asigna una ot nueva, puede gestionar prioridad, subir archivos ,solicitar repuestos que debe ser autorizados por Supervisores/Jefe y dar seguimiento de su trabajo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60291" y="1028700"/>
            <a:ext cx="6977063" cy="6157258"/>
          </a:xfrm>
          <a:custGeom>
            <a:avLst/>
            <a:gdLst/>
            <a:ahLst/>
            <a:cxnLst/>
            <a:rect r="r" b="b" t="t" l="l"/>
            <a:pathLst>
              <a:path h="6157258" w="6977063">
                <a:moveTo>
                  <a:pt x="0" y="0"/>
                </a:moveTo>
                <a:lnTo>
                  <a:pt x="6977063" y="0"/>
                </a:lnTo>
                <a:lnTo>
                  <a:pt x="6977063" y="6157258"/>
                </a:lnTo>
                <a:lnTo>
                  <a:pt x="0" y="6157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63575" y="1028700"/>
            <a:ext cx="9115796" cy="1155753"/>
          </a:xfrm>
          <a:custGeom>
            <a:avLst/>
            <a:gdLst/>
            <a:ahLst/>
            <a:cxnLst/>
            <a:rect r="r" b="b" t="t" l="l"/>
            <a:pathLst>
              <a:path h="1155753" w="9115796">
                <a:moveTo>
                  <a:pt x="0" y="0"/>
                </a:moveTo>
                <a:lnTo>
                  <a:pt x="9115796" y="0"/>
                </a:lnTo>
                <a:lnTo>
                  <a:pt x="9115796" y="1155753"/>
                </a:lnTo>
                <a:lnTo>
                  <a:pt x="0" y="11557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63575" y="2231786"/>
            <a:ext cx="9115796" cy="779048"/>
          </a:xfrm>
          <a:custGeom>
            <a:avLst/>
            <a:gdLst/>
            <a:ahLst/>
            <a:cxnLst/>
            <a:rect r="r" b="b" t="t" l="l"/>
            <a:pathLst>
              <a:path h="779048" w="9115796">
                <a:moveTo>
                  <a:pt x="0" y="0"/>
                </a:moveTo>
                <a:lnTo>
                  <a:pt x="9115796" y="0"/>
                </a:lnTo>
                <a:lnTo>
                  <a:pt x="9115796" y="779048"/>
                </a:lnTo>
                <a:lnTo>
                  <a:pt x="0" y="779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603" r="-8555" b="-160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63575" y="3058166"/>
            <a:ext cx="9115796" cy="676686"/>
          </a:xfrm>
          <a:custGeom>
            <a:avLst/>
            <a:gdLst/>
            <a:ahLst/>
            <a:cxnLst/>
            <a:rect r="r" b="b" t="t" l="l"/>
            <a:pathLst>
              <a:path h="676686" w="9115796">
                <a:moveTo>
                  <a:pt x="0" y="0"/>
                </a:moveTo>
                <a:lnTo>
                  <a:pt x="9115796" y="0"/>
                </a:lnTo>
                <a:lnTo>
                  <a:pt x="9115796" y="676686"/>
                </a:lnTo>
                <a:lnTo>
                  <a:pt x="0" y="67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1420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63575" y="3813563"/>
            <a:ext cx="9115796" cy="5138922"/>
          </a:xfrm>
          <a:custGeom>
            <a:avLst/>
            <a:gdLst/>
            <a:ahLst/>
            <a:cxnLst/>
            <a:rect r="r" b="b" t="t" l="l"/>
            <a:pathLst>
              <a:path h="5138922" w="9115796">
                <a:moveTo>
                  <a:pt x="0" y="0"/>
                </a:moveTo>
                <a:lnTo>
                  <a:pt x="9115796" y="0"/>
                </a:lnTo>
                <a:lnTo>
                  <a:pt x="9115796" y="5138921"/>
                </a:lnTo>
                <a:lnTo>
                  <a:pt x="0" y="51389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538" t="-9497" r="-18435" b="-1228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63575" y="8952484"/>
            <a:ext cx="8207862" cy="1288101"/>
          </a:xfrm>
          <a:custGeom>
            <a:avLst/>
            <a:gdLst/>
            <a:ahLst/>
            <a:cxnLst/>
            <a:rect r="r" b="b" t="t" l="l"/>
            <a:pathLst>
              <a:path h="1288101" w="8207862">
                <a:moveTo>
                  <a:pt x="0" y="0"/>
                </a:moveTo>
                <a:lnTo>
                  <a:pt x="8207862" y="0"/>
                </a:lnTo>
                <a:lnTo>
                  <a:pt x="8207862" y="1288101"/>
                </a:lnTo>
                <a:lnTo>
                  <a:pt x="0" y="12881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1310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85199" y="71120"/>
            <a:ext cx="12015928" cy="69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0"/>
              </a:lnSpc>
            </a:pPr>
            <a:r>
              <a:rPr lang="en-US" sz="4042" spc="38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VISTA ADMINISTRADOR/JEFE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0291" y="7294590"/>
            <a:ext cx="697706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de admin y jefe donde visualizan todo, gestionan usuario, ot procesadas,y stock y movimientos de repuestos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184518" y="2783913"/>
            <a:ext cx="12358114" cy="575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1418" indent="-445709" lvl="1">
              <a:lnSpc>
                <a:spcPts val="5780"/>
              </a:lnSpc>
              <a:buFont typeface="Arial"/>
              <a:buChar char="•"/>
            </a:pPr>
            <a:r>
              <a:rPr lang="en-US" sz="412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incluyó un mecanismo de importación y exportación de datos en formato Excel para facilitar la carga inicial de información. Esta funcionalidad de ETL permite, por ejemplo, cargar en masa listas de usuarios, vehículos o repuestos al sistema a partir de plantillas Excel predefinidas, aplicando validaciones y limpieza de datos antes de almacenarlos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5903" y="952500"/>
            <a:ext cx="10916932" cy="140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0"/>
              </a:lnSpc>
            </a:pPr>
            <a:r>
              <a:rPr lang="en-US" sz="4042" spc="38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SISTEMA  ETL (EXTRACT, TRANSFORM, LOAD):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94182" y="1028700"/>
            <a:ext cx="7598117" cy="6847803"/>
          </a:xfrm>
          <a:custGeom>
            <a:avLst/>
            <a:gdLst/>
            <a:ahLst/>
            <a:cxnLst/>
            <a:rect r="r" b="b" t="t" l="l"/>
            <a:pathLst>
              <a:path h="6847803" w="7598117">
                <a:moveTo>
                  <a:pt x="0" y="0"/>
                </a:moveTo>
                <a:lnTo>
                  <a:pt x="7598117" y="0"/>
                </a:lnTo>
                <a:lnTo>
                  <a:pt x="7598117" y="6847803"/>
                </a:lnTo>
                <a:lnTo>
                  <a:pt x="0" y="6847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1977" y="1057042"/>
            <a:ext cx="9418020" cy="6204121"/>
          </a:xfrm>
          <a:custGeom>
            <a:avLst/>
            <a:gdLst/>
            <a:ahLst/>
            <a:cxnLst/>
            <a:rect r="r" b="b" t="t" l="l"/>
            <a:pathLst>
              <a:path h="6204121" w="9418020">
                <a:moveTo>
                  <a:pt x="0" y="0"/>
                </a:moveTo>
                <a:lnTo>
                  <a:pt x="9418020" y="0"/>
                </a:lnTo>
                <a:lnTo>
                  <a:pt x="9418020" y="6204121"/>
                </a:lnTo>
                <a:lnTo>
                  <a:pt x="0" y="62041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98155" y="8114628"/>
            <a:ext cx="9495086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sistema logra exportar e importar datos y tablas de la base de datos, donde se puede lograr actualizar la BD con solo exportar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85199" y="71120"/>
            <a:ext cx="12015928" cy="69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0"/>
              </a:lnSpc>
            </a:pPr>
            <a:r>
              <a:rPr lang="en-US" sz="4042" spc="38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VISTA ADMINISTRADOR/JEFE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910612" y="1449711"/>
            <a:ext cx="12017358" cy="6974529"/>
          </a:xfrm>
          <a:custGeom>
            <a:avLst/>
            <a:gdLst/>
            <a:ahLst/>
            <a:cxnLst/>
            <a:rect r="r" b="b" t="t" l="l"/>
            <a:pathLst>
              <a:path h="6974529" w="12017358">
                <a:moveTo>
                  <a:pt x="0" y="0"/>
                </a:moveTo>
                <a:lnTo>
                  <a:pt x="12017358" y="0"/>
                </a:lnTo>
                <a:lnTo>
                  <a:pt x="12017358" y="6974530"/>
                </a:lnTo>
                <a:lnTo>
                  <a:pt x="0" y="6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5" r="-12184" b="-1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85199" y="42545"/>
            <a:ext cx="1269436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 spc="49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VISTA GESTION DE CONTRASEÑA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2813" y="2752576"/>
            <a:ext cx="4209580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Cualquier usuario activo puede gestionar su contraseña en su dashboard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5766" y="2077141"/>
            <a:ext cx="5731234" cy="3800530"/>
            <a:chOff x="0" y="0"/>
            <a:chExt cx="1010434" cy="670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81657" y="2077141"/>
            <a:ext cx="5731234" cy="3800530"/>
            <a:chOff x="0" y="0"/>
            <a:chExt cx="1010434" cy="670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73919" y="2077141"/>
            <a:ext cx="5731234" cy="3800530"/>
            <a:chOff x="0" y="0"/>
            <a:chExt cx="1010434" cy="670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08356" y="403989"/>
            <a:ext cx="12474207" cy="99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b="true" sz="5827" spc="54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1 PLANIFICACIÓN INICIAL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2525" y="2478116"/>
            <a:ext cx="4888083" cy="59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Acta de Constitución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09373" y="2115941"/>
            <a:ext cx="5275803" cy="12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b="true" sz="3451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de EDT y Diccionario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95495" y="2105382"/>
            <a:ext cx="4888083" cy="121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Carta Gantt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7742" y="3524923"/>
            <a:ext cx="5087283" cy="184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1"/>
              </a:lnSpc>
            </a:pPr>
            <a:r>
              <a:rPr lang="en-US" sz="2636" spc="5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636" spc="58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ocumento que formaliza el proyecto, define objetivos, alcance, responsables y lineamientos iniciales.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3633" y="3524923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esglose estructurado del trabajo del proyecto y definición de cada tarea a realizar.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95895" y="3524923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lanificación del proyecto en una línea de tiempo con fechas, duración y dependencias.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413482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509373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601635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802890" y="-94211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786123" y="-48633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1607699">
            <a:off x="-2670716" y="-203479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185766" y="6077696"/>
            <a:ext cx="5731234" cy="3800530"/>
            <a:chOff x="0" y="0"/>
            <a:chExt cx="1010434" cy="6700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81657" y="6077696"/>
            <a:ext cx="5731234" cy="3800530"/>
            <a:chOff x="0" y="0"/>
            <a:chExt cx="1010434" cy="67004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73919" y="6077696"/>
            <a:ext cx="5731234" cy="3800530"/>
            <a:chOff x="0" y="0"/>
            <a:chExt cx="1010434" cy="67004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96554" y="6385644"/>
            <a:ext cx="5309658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Matriz de Riesgos inicial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03233" y="6385644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Matriz Raci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5495" y="6385644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 de Pruebas Inicial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07742" y="7525479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dentificación de riesgos potenciales, su impacto y probabilidad, con acciones preventivas.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3633" y="7525479"/>
            <a:ext cx="5087283" cy="162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signación de roles y responsabilidades para cada actividad del proyecto sobre quién hace qué.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95895" y="7525479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efinición de la estrategia y actividades de testing que aseguran la calidad del sistema desde el inicio.</a:t>
            </a:r>
          </a:p>
        </p:txBody>
      </p:sp>
      <p:sp>
        <p:nvSpPr>
          <p:cNvPr name="AutoShape 40" id="40"/>
          <p:cNvSpPr/>
          <p:nvPr/>
        </p:nvSpPr>
        <p:spPr>
          <a:xfrm>
            <a:off x="413482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6509373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2601635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619836" y="40029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4 TESTING Y ASEGURAMIENTO DE CALIDAD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97017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Objetivo: Validar la estabilidad, funcionamiento, seguridad y rendimiento de la plataforma desarrollada para la gestión de ingreso de vehículos al taller.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HERRAMIENTAS UTILIZADAS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587644" y="3445631"/>
            <a:ext cx="4673600" cy="4673600"/>
          </a:xfrm>
          <a:custGeom>
            <a:avLst/>
            <a:gdLst/>
            <a:ahLst/>
            <a:cxnLst/>
            <a:rect r="r" b="b" t="t" l="l"/>
            <a:pathLst>
              <a:path h="4673600" w="4673600">
                <a:moveTo>
                  <a:pt x="0" y="0"/>
                </a:moveTo>
                <a:lnTo>
                  <a:pt x="4673600" y="0"/>
                </a:lnTo>
                <a:lnTo>
                  <a:pt x="4673600" y="4673600"/>
                </a:lnTo>
                <a:lnTo>
                  <a:pt x="0" y="467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91973" y="3351746"/>
            <a:ext cx="8425991" cy="2717382"/>
          </a:xfrm>
          <a:custGeom>
            <a:avLst/>
            <a:gdLst/>
            <a:ahLst/>
            <a:cxnLst/>
            <a:rect r="r" b="b" t="t" l="l"/>
            <a:pathLst>
              <a:path h="2717382" w="8425991">
                <a:moveTo>
                  <a:pt x="0" y="0"/>
                </a:moveTo>
                <a:lnTo>
                  <a:pt x="8425991" y="0"/>
                </a:lnTo>
                <a:lnTo>
                  <a:pt x="8425991" y="2717382"/>
                </a:lnTo>
                <a:lnTo>
                  <a:pt x="0" y="2717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0" t="0" r="-39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31559" y="3587931"/>
            <a:ext cx="4276214" cy="2245012"/>
          </a:xfrm>
          <a:custGeom>
            <a:avLst/>
            <a:gdLst/>
            <a:ahLst/>
            <a:cxnLst/>
            <a:rect r="r" b="b" t="t" l="l"/>
            <a:pathLst>
              <a:path h="2245012" w="4276214">
                <a:moveTo>
                  <a:pt x="0" y="0"/>
                </a:moveTo>
                <a:lnTo>
                  <a:pt x="4276214" y="0"/>
                </a:lnTo>
                <a:lnTo>
                  <a:pt x="4276214" y="2245012"/>
                </a:lnTo>
                <a:lnTo>
                  <a:pt x="0" y="2245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08345" y="8062081"/>
            <a:ext cx="4997211" cy="96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Dja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ngo Test Client y Django TestCase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1076" y="5725281"/>
            <a:ext cx="4997211" cy="47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OWASP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ZAP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0789" y="6144149"/>
            <a:ext cx="4997211" cy="47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Grafana k6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HERRAMIENTAS UTILIZADAS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035893" y="3372107"/>
            <a:ext cx="12253787" cy="484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Dja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ngo Test Client y Django TestCase: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 del modelo y reglas de negocio.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integración de vistas, permisos y flujos.</a:t>
            </a:r>
          </a:p>
          <a:p>
            <a:pPr algn="l">
              <a:lnSpc>
                <a:spcPts val="3882"/>
              </a:lnSpc>
            </a:pP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OWASP ZAP: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análisis de seguridad y vulnerabilidades OWASP.</a:t>
            </a:r>
          </a:p>
          <a:p>
            <a:pPr algn="l">
              <a:lnSpc>
                <a:spcPts val="3882"/>
              </a:lnSpc>
            </a:pP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Grafana k6: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rendimiento, carga y estrés para medir estabilidad y latencia.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619836" y="40029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4 TESTING Y ASEGURAMIENTO DE CALIDAD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97017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Garan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tizan que la plataforma funcione correctamente antes de entregarla.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Identifican errores en reglas de negocio, permisos o validaciones.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Detectan vulnerabilidades que podrían comprometer datos sensibles.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Permiten evaluar la estabilidad con múltiples usuarios simultáneos.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Reducen riesgos en producción y aumentan la calidad del software.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5863" y="3001717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</a:t>
            </a: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 qué son importantes las pruebas?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05054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Lógica interna del sistema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Reglas de negocio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Relaciones entre modelos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Unicidad de datos críticos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9836" y="6076950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 del proyecto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Validación de RUT único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Evita usuarios duplicados.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</a:t>
            </a: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lculo correcto del total de OT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Verif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ica que repuestos + mano de obra = total OT.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81522" y="3903431"/>
            <a:ext cx="11455873" cy="6314578"/>
          </a:xfrm>
          <a:custGeom>
            <a:avLst/>
            <a:gdLst/>
            <a:ahLst/>
            <a:cxnLst/>
            <a:rect r="r" b="b" t="t" l="l"/>
            <a:pathLst>
              <a:path h="6314578" w="11455873">
                <a:moveTo>
                  <a:pt x="0" y="0"/>
                </a:moveTo>
                <a:lnTo>
                  <a:pt x="11455874" y="0"/>
                </a:lnTo>
                <a:lnTo>
                  <a:pt x="11455874" y="6314578"/>
                </a:lnTo>
                <a:lnTo>
                  <a:pt x="0" y="6314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84" r="0" b="-68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81522" y="1797806"/>
            <a:ext cx="1670861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global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✔ 63 p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ruebas unitarias ejecutadas y aprobadas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Cubre modelos: Usuar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io, Vehículo, OT, Estados, Repuestos, Reservas, Talleres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No se detectaron fallos en reglas de negocio ni cálculos internos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05054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INTEGRACIÓN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los módulos funcionen CONECTADOS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Vistas ↔ modelos ↔ roles ↔ sesiones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Flujos completos entre distintos componentes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9836" y="5303877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 → Home → OT por rol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Admin ve todas las OTs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Mec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áni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 solo ve las asignadas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Crear OT requiere usuario autenticado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Redirige correctamente si no hay sesión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INTEGRACIÓN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78908" y="3912356"/>
            <a:ext cx="11301259" cy="6215692"/>
          </a:xfrm>
          <a:custGeom>
            <a:avLst/>
            <a:gdLst/>
            <a:ahLst/>
            <a:cxnLst/>
            <a:rect r="r" b="b" t="t" l="l"/>
            <a:pathLst>
              <a:path h="6215692" w="11301259">
                <a:moveTo>
                  <a:pt x="0" y="0"/>
                </a:moveTo>
                <a:lnTo>
                  <a:pt x="11301259" y="0"/>
                </a:lnTo>
                <a:lnTo>
                  <a:pt x="11301259" y="6215693"/>
                </a:lnTo>
                <a:lnTo>
                  <a:pt x="0" y="6215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1797806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global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✔ 22 p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ruebas de integración ejecutadas — 100% aprobadas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Cubre módulos como: Autenticación, CRUD OT, Seguridad, Usuarios, Repuestos, Vehículos, Exportación y flujos E2E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56592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FUNCIONALES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el sistema haga lo que debe hacer según los RF.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9836" y="4242191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Crear y finalizar una OT completa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Reservar un vehículo disponible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Agregar repuestos y recalcular totales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Exportar ordenes a Excel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FUNCIONALES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035893" y="3524243"/>
            <a:ext cx="10989908" cy="4660968"/>
          </a:xfrm>
          <a:custGeom>
            <a:avLst/>
            <a:gdLst/>
            <a:ahLst/>
            <a:cxnLst/>
            <a:rect r="r" b="b" t="t" l="l"/>
            <a:pathLst>
              <a:path h="4660968" w="10989908">
                <a:moveTo>
                  <a:pt x="0" y="0"/>
                </a:moveTo>
                <a:lnTo>
                  <a:pt x="10989908" y="0"/>
                </a:lnTo>
                <a:lnTo>
                  <a:pt x="10989908" y="4660968"/>
                </a:lnTo>
                <a:lnTo>
                  <a:pt x="0" y="4660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1797806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global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✔ To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dos los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fl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os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unci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ales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clav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f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 val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idados 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xi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tos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am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83157">
            <a:off x="-2976389" y="700530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7"/>
                </a:lnTo>
                <a:lnTo>
                  <a:pt x="0" y="754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63567" y="5024868"/>
            <a:ext cx="3246248" cy="841644"/>
            <a:chOff x="0" y="0"/>
            <a:chExt cx="1391689" cy="360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689" y="0"/>
              <a:ext cx="1358311" cy="360819"/>
            </a:xfrm>
            <a:custGeom>
              <a:avLst/>
              <a:gdLst/>
              <a:ahLst/>
              <a:cxnLst/>
              <a:rect r="r" b="b" t="t" l="l"/>
              <a:pathLst>
                <a:path h="360819" w="1358311">
                  <a:moveTo>
                    <a:pt x="229439" y="0"/>
                  </a:moveTo>
                  <a:lnTo>
                    <a:pt x="1128872" y="0"/>
                  </a:lnTo>
                  <a:cubicBezTo>
                    <a:pt x="1155392" y="0"/>
                    <a:pt x="1179852" y="14297"/>
                    <a:pt x="1192865" y="37404"/>
                  </a:cubicBezTo>
                  <a:lnTo>
                    <a:pt x="1353936" y="323415"/>
                  </a:lnTo>
                  <a:cubicBezTo>
                    <a:pt x="1358311" y="331184"/>
                    <a:pt x="1358235" y="340691"/>
                    <a:pt x="1353735" y="348389"/>
                  </a:cubicBezTo>
                  <a:cubicBezTo>
                    <a:pt x="1349236" y="356087"/>
                    <a:pt x="1340989" y="360819"/>
                    <a:pt x="1332072" y="360819"/>
                  </a:cubicBezTo>
                  <a:lnTo>
                    <a:pt x="26239" y="360819"/>
                  </a:lnTo>
                  <a:cubicBezTo>
                    <a:pt x="17322" y="360819"/>
                    <a:pt x="9076" y="356087"/>
                    <a:pt x="4576" y="348389"/>
                  </a:cubicBezTo>
                  <a:cubicBezTo>
                    <a:pt x="77" y="340691"/>
                    <a:pt x="0" y="331184"/>
                    <a:pt x="4376" y="323415"/>
                  </a:cubicBezTo>
                  <a:lnTo>
                    <a:pt x="165446" y="37404"/>
                  </a:lnTo>
                  <a:cubicBezTo>
                    <a:pt x="178459" y="14297"/>
                    <a:pt x="202919" y="0"/>
                    <a:pt x="229439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9144000" y="5339945"/>
            <a:ext cx="321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flipH="true">
            <a:off x="16580080" y="4622297"/>
            <a:ext cx="0" cy="1468805"/>
          </a:xfrm>
          <a:prstGeom prst="line">
            <a:avLst/>
          </a:prstGeom>
          <a:ln cap="flat" w="47625">
            <a:solidFill>
              <a:srgbClr val="D89C6C"/>
            </a:solidFill>
            <a:prstDash val="sysDot"/>
            <a:headEnd type="none" len="sm" w="sm"/>
            <a:tailEnd type="oval" len="lg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7645021" y="4919123"/>
            <a:ext cx="3246248" cy="841644"/>
            <a:chOff x="0" y="0"/>
            <a:chExt cx="1391689" cy="360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6689" y="0"/>
              <a:ext cx="1358311" cy="360819"/>
            </a:xfrm>
            <a:custGeom>
              <a:avLst/>
              <a:gdLst/>
              <a:ahLst/>
              <a:cxnLst/>
              <a:rect r="r" b="b" t="t" l="l"/>
              <a:pathLst>
                <a:path h="360819" w="1358311">
                  <a:moveTo>
                    <a:pt x="229439" y="0"/>
                  </a:moveTo>
                  <a:lnTo>
                    <a:pt x="1128872" y="0"/>
                  </a:lnTo>
                  <a:cubicBezTo>
                    <a:pt x="1155392" y="0"/>
                    <a:pt x="1179852" y="14297"/>
                    <a:pt x="1192865" y="37404"/>
                  </a:cubicBezTo>
                  <a:lnTo>
                    <a:pt x="1353936" y="323415"/>
                  </a:lnTo>
                  <a:cubicBezTo>
                    <a:pt x="1358311" y="331184"/>
                    <a:pt x="1358235" y="340691"/>
                    <a:pt x="1353735" y="348389"/>
                  </a:cubicBezTo>
                  <a:cubicBezTo>
                    <a:pt x="1349236" y="356087"/>
                    <a:pt x="1340989" y="360819"/>
                    <a:pt x="1332072" y="360819"/>
                  </a:cubicBezTo>
                  <a:lnTo>
                    <a:pt x="26239" y="360819"/>
                  </a:lnTo>
                  <a:cubicBezTo>
                    <a:pt x="17322" y="360819"/>
                    <a:pt x="9076" y="356087"/>
                    <a:pt x="4576" y="348389"/>
                  </a:cubicBezTo>
                  <a:cubicBezTo>
                    <a:pt x="77" y="340691"/>
                    <a:pt x="0" y="331184"/>
                    <a:pt x="4376" y="323415"/>
                  </a:cubicBezTo>
                  <a:lnTo>
                    <a:pt x="165446" y="37404"/>
                  </a:lnTo>
                  <a:cubicBezTo>
                    <a:pt x="178459" y="14297"/>
                    <a:pt x="202919" y="0"/>
                    <a:pt x="229439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8798399">
            <a:off x="11216573" y="-9166307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4956956" y="4919123"/>
            <a:ext cx="3246248" cy="841644"/>
            <a:chOff x="0" y="0"/>
            <a:chExt cx="1391689" cy="360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6689" y="0"/>
              <a:ext cx="1358311" cy="360819"/>
            </a:xfrm>
            <a:custGeom>
              <a:avLst/>
              <a:gdLst/>
              <a:ahLst/>
              <a:cxnLst/>
              <a:rect r="r" b="b" t="t" l="l"/>
              <a:pathLst>
                <a:path h="360819" w="1358311">
                  <a:moveTo>
                    <a:pt x="229439" y="0"/>
                  </a:moveTo>
                  <a:lnTo>
                    <a:pt x="1128872" y="0"/>
                  </a:lnTo>
                  <a:cubicBezTo>
                    <a:pt x="1155392" y="0"/>
                    <a:pt x="1179852" y="14297"/>
                    <a:pt x="1192865" y="37404"/>
                  </a:cubicBezTo>
                  <a:lnTo>
                    <a:pt x="1353936" y="323415"/>
                  </a:lnTo>
                  <a:cubicBezTo>
                    <a:pt x="1358311" y="331184"/>
                    <a:pt x="1358235" y="340691"/>
                    <a:pt x="1353735" y="348389"/>
                  </a:cubicBezTo>
                  <a:cubicBezTo>
                    <a:pt x="1349236" y="356087"/>
                    <a:pt x="1340989" y="360819"/>
                    <a:pt x="1332072" y="360819"/>
                  </a:cubicBezTo>
                  <a:lnTo>
                    <a:pt x="26239" y="360819"/>
                  </a:lnTo>
                  <a:cubicBezTo>
                    <a:pt x="17322" y="360819"/>
                    <a:pt x="9076" y="356087"/>
                    <a:pt x="4576" y="348389"/>
                  </a:cubicBezTo>
                  <a:cubicBezTo>
                    <a:pt x="77" y="340691"/>
                    <a:pt x="0" y="331184"/>
                    <a:pt x="4376" y="323415"/>
                  </a:cubicBezTo>
                  <a:lnTo>
                    <a:pt x="165446" y="37404"/>
                  </a:lnTo>
                  <a:cubicBezTo>
                    <a:pt x="178459" y="14297"/>
                    <a:pt x="202919" y="0"/>
                    <a:pt x="229439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5488616" y="5340302"/>
            <a:ext cx="9905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flipV="true">
            <a:off x="12929024" y="5520920"/>
            <a:ext cx="0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-10800000">
            <a:off x="3909111" y="5670636"/>
            <a:ext cx="3246248" cy="841644"/>
            <a:chOff x="0" y="0"/>
            <a:chExt cx="1391689" cy="360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6689" y="0"/>
              <a:ext cx="1358311" cy="360819"/>
            </a:xfrm>
            <a:custGeom>
              <a:avLst/>
              <a:gdLst/>
              <a:ahLst/>
              <a:cxnLst/>
              <a:rect r="r" b="b" t="t" l="l"/>
              <a:pathLst>
                <a:path h="360819" w="1358311">
                  <a:moveTo>
                    <a:pt x="229439" y="0"/>
                  </a:moveTo>
                  <a:lnTo>
                    <a:pt x="1128872" y="0"/>
                  </a:lnTo>
                  <a:cubicBezTo>
                    <a:pt x="1155392" y="0"/>
                    <a:pt x="1179852" y="14297"/>
                    <a:pt x="1192865" y="37404"/>
                  </a:cubicBezTo>
                  <a:lnTo>
                    <a:pt x="1353936" y="323415"/>
                  </a:lnTo>
                  <a:cubicBezTo>
                    <a:pt x="1358311" y="331184"/>
                    <a:pt x="1358235" y="340691"/>
                    <a:pt x="1353735" y="348389"/>
                  </a:cubicBezTo>
                  <a:cubicBezTo>
                    <a:pt x="1349236" y="356087"/>
                    <a:pt x="1340989" y="360819"/>
                    <a:pt x="1332072" y="360819"/>
                  </a:cubicBezTo>
                  <a:lnTo>
                    <a:pt x="26239" y="360819"/>
                  </a:lnTo>
                  <a:cubicBezTo>
                    <a:pt x="17322" y="360819"/>
                    <a:pt x="9076" y="356087"/>
                    <a:pt x="4576" y="348389"/>
                  </a:cubicBezTo>
                  <a:cubicBezTo>
                    <a:pt x="77" y="340691"/>
                    <a:pt x="0" y="331184"/>
                    <a:pt x="4376" y="323415"/>
                  </a:cubicBezTo>
                  <a:lnTo>
                    <a:pt x="165446" y="37404"/>
                  </a:lnTo>
                  <a:cubicBezTo>
                    <a:pt x="178459" y="14297"/>
                    <a:pt x="202919" y="0"/>
                    <a:pt x="229439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1305900" y="5760767"/>
            <a:ext cx="3246248" cy="841644"/>
            <a:chOff x="0" y="0"/>
            <a:chExt cx="1391689" cy="360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6689" y="0"/>
              <a:ext cx="1358311" cy="360819"/>
            </a:xfrm>
            <a:custGeom>
              <a:avLst/>
              <a:gdLst/>
              <a:ahLst/>
              <a:cxnLst/>
              <a:rect r="r" b="b" t="t" l="l"/>
              <a:pathLst>
                <a:path h="360819" w="1358311">
                  <a:moveTo>
                    <a:pt x="229439" y="0"/>
                  </a:moveTo>
                  <a:lnTo>
                    <a:pt x="1128872" y="0"/>
                  </a:lnTo>
                  <a:cubicBezTo>
                    <a:pt x="1155392" y="0"/>
                    <a:pt x="1179852" y="14297"/>
                    <a:pt x="1192865" y="37404"/>
                  </a:cubicBezTo>
                  <a:lnTo>
                    <a:pt x="1353936" y="323415"/>
                  </a:lnTo>
                  <a:cubicBezTo>
                    <a:pt x="1358311" y="331184"/>
                    <a:pt x="1358235" y="340691"/>
                    <a:pt x="1353735" y="348389"/>
                  </a:cubicBezTo>
                  <a:cubicBezTo>
                    <a:pt x="1349236" y="356087"/>
                    <a:pt x="1340989" y="360819"/>
                    <a:pt x="1332072" y="360819"/>
                  </a:cubicBezTo>
                  <a:lnTo>
                    <a:pt x="26239" y="360819"/>
                  </a:lnTo>
                  <a:cubicBezTo>
                    <a:pt x="17322" y="360819"/>
                    <a:pt x="9076" y="356087"/>
                    <a:pt x="4576" y="348389"/>
                  </a:cubicBezTo>
                  <a:cubicBezTo>
                    <a:pt x="77" y="340691"/>
                    <a:pt x="0" y="331184"/>
                    <a:pt x="4376" y="323415"/>
                  </a:cubicBezTo>
                  <a:lnTo>
                    <a:pt x="165446" y="37404"/>
                  </a:lnTo>
                  <a:cubicBezTo>
                    <a:pt x="178459" y="14297"/>
                    <a:pt x="202919" y="0"/>
                    <a:pt x="229439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080074" y="4692778"/>
            <a:ext cx="958967" cy="411423"/>
            <a:chOff x="0" y="0"/>
            <a:chExt cx="712673" cy="3057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8361" y="0"/>
              <a:ext cx="615952" cy="283429"/>
            </a:xfrm>
            <a:custGeom>
              <a:avLst/>
              <a:gdLst/>
              <a:ahLst/>
              <a:cxnLst/>
              <a:rect r="r" b="b" t="t" l="l"/>
              <a:pathLst>
                <a:path h="283429" w="615952">
                  <a:moveTo>
                    <a:pt x="369244" y="253185"/>
                  </a:moveTo>
                  <a:lnTo>
                    <a:pt x="603044" y="52572"/>
                  </a:lnTo>
                  <a:cubicBezTo>
                    <a:pt x="612534" y="44429"/>
                    <a:pt x="615951" y="31239"/>
                    <a:pt x="611610" y="19512"/>
                  </a:cubicBezTo>
                  <a:cubicBezTo>
                    <a:pt x="607268" y="7785"/>
                    <a:pt x="596085" y="0"/>
                    <a:pt x="583580" y="0"/>
                  </a:cubicBezTo>
                  <a:lnTo>
                    <a:pt x="32371" y="0"/>
                  </a:lnTo>
                  <a:cubicBezTo>
                    <a:pt x="19866" y="0"/>
                    <a:pt x="8683" y="7785"/>
                    <a:pt x="4341" y="19512"/>
                  </a:cubicBezTo>
                  <a:cubicBezTo>
                    <a:pt x="0" y="31239"/>
                    <a:pt x="3417" y="44429"/>
                    <a:pt x="12908" y="52572"/>
                  </a:cubicBezTo>
                  <a:lnTo>
                    <a:pt x="246707" y="253185"/>
                  </a:lnTo>
                  <a:cubicBezTo>
                    <a:pt x="281954" y="283429"/>
                    <a:pt x="333997" y="283429"/>
                    <a:pt x="369244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8788662" y="4587033"/>
            <a:ext cx="958967" cy="411423"/>
            <a:chOff x="0" y="0"/>
            <a:chExt cx="712673" cy="30575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8361" y="0"/>
              <a:ext cx="615952" cy="283429"/>
            </a:xfrm>
            <a:custGeom>
              <a:avLst/>
              <a:gdLst/>
              <a:ahLst/>
              <a:cxnLst/>
              <a:rect r="r" b="b" t="t" l="l"/>
              <a:pathLst>
                <a:path h="283429" w="615952">
                  <a:moveTo>
                    <a:pt x="369244" y="253185"/>
                  </a:moveTo>
                  <a:lnTo>
                    <a:pt x="603044" y="52572"/>
                  </a:lnTo>
                  <a:cubicBezTo>
                    <a:pt x="612534" y="44429"/>
                    <a:pt x="615951" y="31239"/>
                    <a:pt x="611610" y="19512"/>
                  </a:cubicBezTo>
                  <a:cubicBezTo>
                    <a:pt x="607268" y="7785"/>
                    <a:pt x="596085" y="0"/>
                    <a:pt x="583580" y="0"/>
                  </a:cubicBezTo>
                  <a:lnTo>
                    <a:pt x="32371" y="0"/>
                  </a:lnTo>
                  <a:cubicBezTo>
                    <a:pt x="19866" y="0"/>
                    <a:pt x="8683" y="7785"/>
                    <a:pt x="4341" y="19512"/>
                  </a:cubicBezTo>
                  <a:cubicBezTo>
                    <a:pt x="0" y="31239"/>
                    <a:pt x="3417" y="44429"/>
                    <a:pt x="12908" y="52572"/>
                  </a:cubicBezTo>
                  <a:lnTo>
                    <a:pt x="246707" y="253185"/>
                  </a:lnTo>
                  <a:cubicBezTo>
                    <a:pt x="281954" y="283429"/>
                    <a:pt x="333997" y="283429"/>
                    <a:pt x="369244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16100597" y="4587033"/>
            <a:ext cx="958967" cy="411423"/>
            <a:chOff x="0" y="0"/>
            <a:chExt cx="712673" cy="30575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8361" y="0"/>
              <a:ext cx="615952" cy="283429"/>
            </a:xfrm>
            <a:custGeom>
              <a:avLst/>
              <a:gdLst/>
              <a:ahLst/>
              <a:cxnLst/>
              <a:rect r="r" b="b" t="t" l="l"/>
              <a:pathLst>
                <a:path h="283429" w="615952">
                  <a:moveTo>
                    <a:pt x="369244" y="253185"/>
                  </a:moveTo>
                  <a:lnTo>
                    <a:pt x="603044" y="52572"/>
                  </a:lnTo>
                  <a:cubicBezTo>
                    <a:pt x="612534" y="44429"/>
                    <a:pt x="615951" y="31239"/>
                    <a:pt x="611610" y="19512"/>
                  </a:cubicBezTo>
                  <a:cubicBezTo>
                    <a:pt x="607268" y="7785"/>
                    <a:pt x="596085" y="0"/>
                    <a:pt x="583580" y="0"/>
                  </a:cubicBezTo>
                  <a:lnTo>
                    <a:pt x="32371" y="0"/>
                  </a:lnTo>
                  <a:cubicBezTo>
                    <a:pt x="19866" y="0"/>
                    <a:pt x="8683" y="7785"/>
                    <a:pt x="4341" y="19512"/>
                  </a:cubicBezTo>
                  <a:cubicBezTo>
                    <a:pt x="0" y="31239"/>
                    <a:pt x="3417" y="44429"/>
                    <a:pt x="12908" y="52572"/>
                  </a:cubicBezTo>
                  <a:lnTo>
                    <a:pt x="246707" y="253185"/>
                  </a:lnTo>
                  <a:cubicBezTo>
                    <a:pt x="281954" y="283429"/>
                    <a:pt x="333997" y="283429"/>
                    <a:pt x="369244" y="253185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4028810" y="6602512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3" id="33"/>
          <p:cNvGrpSpPr/>
          <p:nvPr/>
        </p:nvGrpSpPr>
        <p:grpSpPr>
          <a:xfrm rot="0">
            <a:off x="5052751" y="6432947"/>
            <a:ext cx="958967" cy="411423"/>
            <a:chOff x="0" y="0"/>
            <a:chExt cx="712673" cy="30575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8361" y="0"/>
              <a:ext cx="615952" cy="283429"/>
            </a:xfrm>
            <a:custGeom>
              <a:avLst/>
              <a:gdLst/>
              <a:ahLst/>
              <a:cxnLst/>
              <a:rect r="r" b="b" t="t" l="l"/>
              <a:pathLst>
                <a:path h="283429" w="615952">
                  <a:moveTo>
                    <a:pt x="369244" y="253185"/>
                  </a:moveTo>
                  <a:lnTo>
                    <a:pt x="603044" y="52572"/>
                  </a:lnTo>
                  <a:cubicBezTo>
                    <a:pt x="612534" y="44429"/>
                    <a:pt x="615951" y="31239"/>
                    <a:pt x="611610" y="19512"/>
                  </a:cubicBezTo>
                  <a:cubicBezTo>
                    <a:pt x="607268" y="7785"/>
                    <a:pt x="596085" y="0"/>
                    <a:pt x="583580" y="0"/>
                  </a:cubicBezTo>
                  <a:lnTo>
                    <a:pt x="32371" y="0"/>
                  </a:lnTo>
                  <a:cubicBezTo>
                    <a:pt x="19866" y="0"/>
                    <a:pt x="8683" y="7785"/>
                    <a:pt x="4341" y="19512"/>
                  </a:cubicBezTo>
                  <a:cubicBezTo>
                    <a:pt x="0" y="31239"/>
                    <a:pt x="3417" y="44429"/>
                    <a:pt x="12908" y="52572"/>
                  </a:cubicBezTo>
                  <a:lnTo>
                    <a:pt x="246707" y="253185"/>
                  </a:lnTo>
                  <a:cubicBezTo>
                    <a:pt x="281954" y="283429"/>
                    <a:pt x="333997" y="283429"/>
                    <a:pt x="369244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449540" y="6523078"/>
            <a:ext cx="958967" cy="411423"/>
            <a:chOff x="0" y="0"/>
            <a:chExt cx="712673" cy="30575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8361" y="0"/>
              <a:ext cx="615952" cy="283429"/>
            </a:xfrm>
            <a:custGeom>
              <a:avLst/>
              <a:gdLst/>
              <a:ahLst/>
              <a:cxnLst/>
              <a:rect r="r" b="b" t="t" l="l"/>
              <a:pathLst>
                <a:path h="283429" w="615952">
                  <a:moveTo>
                    <a:pt x="369244" y="253185"/>
                  </a:moveTo>
                  <a:lnTo>
                    <a:pt x="603044" y="52572"/>
                  </a:lnTo>
                  <a:cubicBezTo>
                    <a:pt x="612534" y="44429"/>
                    <a:pt x="615951" y="31239"/>
                    <a:pt x="611610" y="19512"/>
                  </a:cubicBezTo>
                  <a:cubicBezTo>
                    <a:pt x="607268" y="7785"/>
                    <a:pt x="596085" y="0"/>
                    <a:pt x="583580" y="0"/>
                  </a:cubicBezTo>
                  <a:lnTo>
                    <a:pt x="32371" y="0"/>
                  </a:lnTo>
                  <a:cubicBezTo>
                    <a:pt x="19866" y="0"/>
                    <a:pt x="8683" y="7785"/>
                    <a:pt x="4341" y="19512"/>
                  </a:cubicBezTo>
                  <a:cubicBezTo>
                    <a:pt x="0" y="31239"/>
                    <a:pt x="3417" y="44429"/>
                    <a:pt x="12908" y="52572"/>
                  </a:cubicBezTo>
                  <a:lnTo>
                    <a:pt x="246707" y="253185"/>
                  </a:lnTo>
                  <a:cubicBezTo>
                    <a:pt x="281954" y="283429"/>
                    <a:pt x="333997" y="283429"/>
                    <a:pt x="369244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66038" y="1892399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0" id="40"/>
          <p:cNvGrpSpPr/>
          <p:nvPr/>
        </p:nvGrpSpPr>
        <p:grpSpPr>
          <a:xfrm rot="0">
            <a:off x="582086" y="2394935"/>
            <a:ext cx="1954943" cy="1954943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7784530" y="1786655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4" id="44"/>
          <p:cNvGrpSpPr/>
          <p:nvPr/>
        </p:nvGrpSpPr>
        <p:grpSpPr>
          <a:xfrm rot="0">
            <a:off x="8290674" y="2289190"/>
            <a:ext cx="1954943" cy="1954943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554763" y="7118561"/>
            <a:ext cx="1954943" cy="1954943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1424966" y="6692643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1" id="51"/>
          <p:cNvGrpSpPr/>
          <p:nvPr/>
        </p:nvGrpSpPr>
        <p:grpSpPr>
          <a:xfrm rot="0">
            <a:off x="11951553" y="7208692"/>
            <a:ext cx="1954943" cy="1954943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4" id="54"/>
          <p:cNvSpPr/>
          <p:nvPr/>
        </p:nvSpPr>
        <p:spPr>
          <a:xfrm flipH="true">
            <a:off x="1559558" y="5445690"/>
            <a:ext cx="0" cy="841644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15096556" y="1753550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6" id="56"/>
          <p:cNvGrpSpPr/>
          <p:nvPr/>
        </p:nvGrpSpPr>
        <p:grpSpPr>
          <a:xfrm rot="0">
            <a:off x="15602609" y="2289190"/>
            <a:ext cx="1954943" cy="1954943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  <a:ln cap="sq">
              <a:noFill/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1107120" y="2919969"/>
            <a:ext cx="904875" cy="904875"/>
          </a:xfrm>
          <a:custGeom>
            <a:avLst/>
            <a:gdLst/>
            <a:ahLst/>
            <a:cxnLst/>
            <a:rect r="r" b="b" t="t" l="l"/>
            <a:pathLst>
              <a:path h="904875" w="904875">
                <a:moveTo>
                  <a:pt x="0" y="0"/>
                </a:moveTo>
                <a:lnTo>
                  <a:pt x="904875" y="0"/>
                </a:lnTo>
                <a:lnTo>
                  <a:pt x="904875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5079797" y="7643595"/>
            <a:ext cx="904875" cy="904875"/>
          </a:xfrm>
          <a:custGeom>
            <a:avLst/>
            <a:gdLst/>
            <a:ahLst/>
            <a:cxnLst/>
            <a:rect r="r" b="b" t="t" l="l"/>
            <a:pathLst>
              <a:path h="904875" w="904875">
                <a:moveTo>
                  <a:pt x="0" y="0"/>
                </a:moveTo>
                <a:lnTo>
                  <a:pt x="904875" y="0"/>
                </a:lnTo>
                <a:lnTo>
                  <a:pt x="904875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16077372" y="2814224"/>
            <a:ext cx="1005417" cy="904875"/>
          </a:xfrm>
          <a:custGeom>
            <a:avLst/>
            <a:gdLst/>
            <a:ahLst/>
            <a:cxnLst/>
            <a:rect r="r" b="b" t="t" l="l"/>
            <a:pathLst>
              <a:path h="904875" w="1005417">
                <a:moveTo>
                  <a:pt x="0" y="0"/>
                </a:moveTo>
                <a:lnTo>
                  <a:pt x="1005417" y="0"/>
                </a:lnTo>
                <a:lnTo>
                  <a:pt x="1005417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2" id="62"/>
          <p:cNvSpPr/>
          <p:nvPr/>
        </p:nvSpPr>
        <p:spPr>
          <a:xfrm flipH="false" flipV="false" rot="2770156">
            <a:off x="16085937" y="9242756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3" id="63"/>
          <p:cNvSpPr/>
          <p:nvPr/>
        </p:nvSpPr>
        <p:spPr>
          <a:xfrm flipH="false" flipV="false" rot="2770156">
            <a:off x="-2184569" y="-2039636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4" id="64"/>
          <p:cNvSpPr/>
          <p:nvPr/>
        </p:nvSpPr>
        <p:spPr>
          <a:xfrm flipH="false" flipV="false" rot="0">
            <a:off x="8682802" y="2689240"/>
            <a:ext cx="1170045" cy="1036953"/>
          </a:xfrm>
          <a:custGeom>
            <a:avLst/>
            <a:gdLst/>
            <a:ahLst/>
            <a:cxnLst/>
            <a:rect r="r" b="b" t="t" l="l"/>
            <a:pathLst>
              <a:path h="1036953" w="1170045">
                <a:moveTo>
                  <a:pt x="0" y="0"/>
                </a:moveTo>
                <a:lnTo>
                  <a:pt x="1170046" y="0"/>
                </a:lnTo>
                <a:lnTo>
                  <a:pt x="1170046" y="1036953"/>
                </a:lnTo>
                <a:lnTo>
                  <a:pt x="0" y="10369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2480997" y="7608742"/>
            <a:ext cx="896053" cy="1150630"/>
          </a:xfrm>
          <a:custGeom>
            <a:avLst/>
            <a:gdLst/>
            <a:ahLst/>
            <a:cxnLst/>
            <a:rect r="r" b="b" t="t" l="l"/>
            <a:pathLst>
              <a:path h="1150630" w="896053">
                <a:moveTo>
                  <a:pt x="0" y="0"/>
                </a:moveTo>
                <a:lnTo>
                  <a:pt x="896053" y="0"/>
                </a:lnTo>
                <a:lnTo>
                  <a:pt x="896053" y="1150629"/>
                </a:lnTo>
                <a:lnTo>
                  <a:pt x="0" y="11506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2967196" y="50680"/>
            <a:ext cx="11691509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PLANIFICACIÓN GENERAL DEL PROYECTO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6133" y="6243305"/>
            <a:ext cx="29670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Pl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anificación Inicial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827718" y="1156338"/>
            <a:ext cx="29670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nálisis y Diseño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891270" y="1297870"/>
            <a:ext cx="377158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ntegración y Pruebas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284430" y="5921118"/>
            <a:ext cx="378334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Desarrollo de la Plataforma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-63567" y="6681164"/>
            <a:ext cx="3730427" cy="2634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Definición Proyecto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Acta de Constitución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de EDT y</a:t>
            </a: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Diccionario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Carta Gantt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Matriz de Riesgos inicial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Matriz Raci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 de Pruebas Inicial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891270" y="2202745"/>
            <a:ext cx="4426836" cy="324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Integración de módulos en ambiente de desarrollo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Unitarias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Integración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Funcionales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Regresión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Performance y Carga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Seguridad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Usabilidad y Compatibilidad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rendimiento y ajustes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 de pruebas finales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940550" y="6740268"/>
            <a:ext cx="4651100" cy="324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 la Base de datos Scripts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Mecánico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Supervisor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Chofer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registro de ingresos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gestión de estados y pausas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documentos y fotos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notificaciones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reportes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Implementar Actualizacion de BD ETL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5076656" y="5991089"/>
            <a:ext cx="29670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ementación y Cierre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4996906" y="6806270"/>
            <a:ext cx="3126549" cy="265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Documentac</a:t>
            </a: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ión de resultados y correcciones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Validación con usuarios finales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Puesta en marcha y capacitación inicial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 de Implantación y Soporte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 de cierre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297025" y="5255190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005613" y="5149445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3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4269702" y="5900959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2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1666491" y="5991089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4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5317548" y="5149445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5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404893" y="1670688"/>
            <a:ext cx="4378509" cy="395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Requiremientos del Stakeholder, de  sistema, especificos del Software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Elaborar diagrama Casos de uso,  de clases, UML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 de los Casos de uso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Modelado de datos y arquitectura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Modelo Entidad–Relación (MER)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Modelo Lógico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Diccionario de Datos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de prototipos de interfaz (Mockups)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BPMN to be - as is</a:t>
            </a:r>
          </a:p>
          <a:p>
            <a:pPr algn="l">
              <a:lnSpc>
                <a:spcPts val="2454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239671" y="707465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SEGURIDAD 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(OWASP ZAP)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Configuración segura de cabeceras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Manejo correcto de cookies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Posibles puntos de XSS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Exposición de información sensible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91989" y="5973874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alta de Content-Security-Policy (CSP)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Cookie sin flag HttpOnly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6424" y="3957797"/>
            <a:ext cx="8337666" cy="5827635"/>
          </a:xfrm>
          <a:custGeom>
            <a:avLst/>
            <a:gdLst/>
            <a:ahLst/>
            <a:cxnLst/>
            <a:rect r="r" b="b" t="t" l="l"/>
            <a:pathLst>
              <a:path h="5827635" w="8337666">
                <a:moveTo>
                  <a:pt x="0" y="0"/>
                </a:moveTo>
                <a:lnTo>
                  <a:pt x="8337665" y="0"/>
                </a:lnTo>
                <a:lnTo>
                  <a:pt x="8337665" y="5827635"/>
                </a:lnTo>
                <a:lnTo>
                  <a:pt x="0" y="5827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58015" y="3964500"/>
            <a:ext cx="8418976" cy="5820933"/>
          </a:xfrm>
          <a:custGeom>
            <a:avLst/>
            <a:gdLst/>
            <a:ahLst/>
            <a:cxnLst/>
            <a:rect r="r" b="b" t="t" l="l"/>
            <a:pathLst>
              <a:path h="5820933" w="8418976">
                <a:moveTo>
                  <a:pt x="0" y="0"/>
                </a:moveTo>
                <a:lnTo>
                  <a:pt x="8418976" y="0"/>
                </a:lnTo>
                <a:lnTo>
                  <a:pt x="8418976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2269050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0 vulnerabilidades críticas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Varia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 advertencias c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orregib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les en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pr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oducci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ó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6287" y="43073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SEGURIDAD 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(OWASP ZAP)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247190" y="996078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 (K6)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56911" y="2015441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Tiempos de respuesta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atencia p95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Estabilidad con usuarios simultáneos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88913" y="5520338"/>
            <a:ext cx="13441098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/hom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con 10 usuarios virtuales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→ p95 de solo 4 ms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/login bajo carga media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→ Estable, sin caídas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92606" y="3919510"/>
            <a:ext cx="7651394" cy="6035037"/>
          </a:xfrm>
          <a:custGeom>
            <a:avLst/>
            <a:gdLst/>
            <a:ahLst/>
            <a:cxnLst/>
            <a:rect r="r" b="b" t="t" l="l"/>
            <a:pathLst>
              <a:path h="6035037" w="7651394">
                <a:moveTo>
                  <a:pt x="0" y="0"/>
                </a:moveTo>
                <a:lnTo>
                  <a:pt x="7651394" y="0"/>
                </a:lnTo>
                <a:lnTo>
                  <a:pt x="7651394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9193" y="3922586"/>
            <a:ext cx="7680107" cy="6028884"/>
          </a:xfrm>
          <a:custGeom>
            <a:avLst/>
            <a:gdLst/>
            <a:ahLst/>
            <a:cxnLst/>
            <a:rect r="r" b="b" t="t" l="l"/>
            <a:pathLst>
              <a:path h="6028884" w="7680107">
                <a:moveTo>
                  <a:pt x="0" y="0"/>
                </a:moveTo>
                <a:lnTo>
                  <a:pt x="7680107" y="0"/>
                </a:lnTo>
                <a:lnTo>
                  <a:pt x="7680107" y="6028885"/>
                </a:lnTo>
                <a:lnTo>
                  <a:pt x="0" y="6028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2269050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Tiempos muy bajos en endpoints princip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Rendimiento excelente en condiciones normales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 (K6)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473958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CARGA (K6)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5184" y="2974051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Escenario real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VUs durante 1 minuto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5184" y="4415276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p95 bajo 12 ms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0.6% de error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por reinicio del servidor (normal en dev)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degradación del sistema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781261" y="1935850"/>
            <a:ext cx="6725479" cy="8006522"/>
          </a:xfrm>
          <a:custGeom>
            <a:avLst/>
            <a:gdLst/>
            <a:ahLst/>
            <a:cxnLst/>
            <a:rect r="r" b="b" t="t" l="l"/>
            <a:pathLst>
              <a:path h="8006522" w="6725479">
                <a:moveTo>
                  <a:pt x="0" y="0"/>
                </a:moveTo>
                <a:lnTo>
                  <a:pt x="6725478" y="0"/>
                </a:lnTo>
                <a:lnTo>
                  <a:pt x="6725478" y="8006522"/>
                </a:lnTo>
                <a:lnTo>
                  <a:pt x="0" y="8006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CARGA (K6)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473958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ESTRÉS (60 VUS)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5184" y="2974051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Límite máximo antes de fallar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Estabilidad extrema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Respuesta bajo alta presión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755184" y="5786191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real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/home r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espondió con 0% de errores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p95 ≈ 4.81 ms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sistema resistió el estrés completamente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087801" y="1974148"/>
            <a:ext cx="10112398" cy="7900311"/>
          </a:xfrm>
          <a:custGeom>
            <a:avLst/>
            <a:gdLst/>
            <a:ahLst/>
            <a:cxnLst/>
            <a:rect r="r" b="b" t="t" l="l"/>
            <a:pathLst>
              <a:path h="7900311" w="10112398">
                <a:moveTo>
                  <a:pt x="0" y="0"/>
                </a:moveTo>
                <a:lnTo>
                  <a:pt x="10112398" y="0"/>
                </a:lnTo>
                <a:lnTo>
                  <a:pt x="10112398" y="7900311"/>
                </a:lnTo>
                <a:lnTo>
                  <a:pt x="0" y="7900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ESTRÉS (60 VUS)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473958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CONCLUSIONES DEL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2419" y="2134873"/>
            <a:ext cx="13441098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 generales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✔ 100% de pruebas unitarias aprobadas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✔ 100% de pruebas de integración aprobadas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✔ Seguridad: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 vulnerabilidades críticas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✔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Rendimiento: p95 siempre bajo 15 ms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✔ Soporte hasta 60 usuarios concurrentes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✔ Flujos completos (E2E) validados correctamente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92419" y="6716398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sistema cumple con los requerimi</a:t>
            </a: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entos funcionales, no funcionales, de seguridad y rendimiento establecidos, demostrando un comportamiento estable, consistente y apto para una implementación progresiva.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2674319" y="3445631"/>
            <a:ext cx="4997211" cy="5044844"/>
            <a:chOff x="0" y="0"/>
            <a:chExt cx="997323" cy="10068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7323" cy="1006830"/>
            </a:xfrm>
            <a:custGeom>
              <a:avLst/>
              <a:gdLst/>
              <a:ahLst/>
              <a:cxnLst/>
              <a:rect r="r" b="b" t="t" l="l"/>
              <a:pathLst>
                <a:path h="1006830" w="997323">
                  <a:moveTo>
                    <a:pt x="91406" y="0"/>
                  </a:moveTo>
                  <a:lnTo>
                    <a:pt x="905918" y="0"/>
                  </a:lnTo>
                  <a:cubicBezTo>
                    <a:pt x="956400" y="0"/>
                    <a:pt x="997323" y="40924"/>
                    <a:pt x="997323" y="91406"/>
                  </a:cubicBezTo>
                  <a:lnTo>
                    <a:pt x="997323" y="915424"/>
                  </a:lnTo>
                  <a:cubicBezTo>
                    <a:pt x="997323" y="965906"/>
                    <a:pt x="956400" y="1006830"/>
                    <a:pt x="905918" y="1006830"/>
                  </a:cubicBezTo>
                  <a:lnTo>
                    <a:pt x="91406" y="1006830"/>
                  </a:lnTo>
                  <a:cubicBezTo>
                    <a:pt x="40924" y="1006830"/>
                    <a:pt x="0" y="965906"/>
                    <a:pt x="0" y="915424"/>
                  </a:cubicBezTo>
                  <a:lnTo>
                    <a:pt x="0" y="91406"/>
                  </a:lnTo>
                  <a:cubicBezTo>
                    <a:pt x="0" y="40924"/>
                    <a:pt x="40924" y="0"/>
                    <a:pt x="91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997323" cy="997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97406" y="3445631"/>
            <a:ext cx="4997211" cy="4998588"/>
            <a:chOff x="0" y="0"/>
            <a:chExt cx="997323" cy="997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7323" cy="997598"/>
            </a:xfrm>
            <a:custGeom>
              <a:avLst/>
              <a:gdLst/>
              <a:ahLst/>
              <a:cxnLst/>
              <a:rect r="r" b="b" t="t" l="l"/>
              <a:pathLst>
                <a:path h="997598" w="997323">
                  <a:moveTo>
                    <a:pt x="91406" y="0"/>
                  </a:moveTo>
                  <a:lnTo>
                    <a:pt x="905918" y="0"/>
                  </a:lnTo>
                  <a:cubicBezTo>
                    <a:pt x="956400" y="0"/>
                    <a:pt x="997323" y="40924"/>
                    <a:pt x="997323" y="91406"/>
                  </a:cubicBezTo>
                  <a:lnTo>
                    <a:pt x="997323" y="906192"/>
                  </a:lnTo>
                  <a:cubicBezTo>
                    <a:pt x="997323" y="956674"/>
                    <a:pt x="956400" y="997598"/>
                    <a:pt x="905918" y="997598"/>
                  </a:cubicBezTo>
                  <a:lnTo>
                    <a:pt x="91406" y="997598"/>
                  </a:lnTo>
                  <a:cubicBezTo>
                    <a:pt x="40924" y="997598"/>
                    <a:pt x="0" y="956674"/>
                    <a:pt x="0" y="906192"/>
                  </a:cubicBezTo>
                  <a:lnTo>
                    <a:pt x="0" y="91406"/>
                  </a:lnTo>
                  <a:cubicBezTo>
                    <a:pt x="0" y="40924"/>
                    <a:pt x="40924" y="0"/>
                    <a:pt x="91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997323" cy="98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15324" y="3445631"/>
            <a:ext cx="4997211" cy="4998588"/>
            <a:chOff x="0" y="0"/>
            <a:chExt cx="997323" cy="997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7323" cy="997598"/>
            </a:xfrm>
            <a:custGeom>
              <a:avLst/>
              <a:gdLst/>
              <a:ahLst/>
              <a:cxnLst/>
              <a:rect r="r" b="b" t="t" l="l"/>
              <a:pathLst>
                <a:path h="997598" w="997323">
                  <a:moveTo>
                    <a:pt x="91406" y="0"/>
                  </a:moveTo>
                  <a:lnTo>
                    <a:pt x="905918" y="0"/>
                  </a:lnTo>
                  <a:cubicBezTo>
                    <a:pt x="956400" y="0"/>
                    <a:pt x="997323" y="40924"/>
                    <a:pt x="997323" y="91406"/>
                  </a:cubicBezTo>
                  <a:lnTo>
                    <a:pt x="997323" y="906192"/>
                  </a:lnTo>
                  <a:cubicBezTo>
                    <a:pt x="997323" y="956674"/>
                    <a:pt x="956400" y="997598"/>
                    <a:pt x="905918" y="997598"/>
                  </a:cubicBezTo>
                  <a:lnTo>
                    <a:pt x="91406" y="997598"/>
                  </a:lnTo>
                  <a:cubicBezTo>
                    <a:pt x="40924" y="997598"/>
                    <a:pt x="0" y="956674"/>
                    <a:pt x="0" y="906192"/>
                  </a:cubicBezTo>
                  <a:lnTo>
                    <a:pt x="0" y="91406"/>
                  </a:lnTo>
                  <a:cubicBezTo>
                    <a:pt x="0" y="40924"/>
                    <a:pt x="40924" y="0"/>
                    <a:pt x="91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997323" cy="98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ISSUES, FACILITADORES Y AJUSTES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12674319" y="3445631"/>
            <a:ext cx="4997211" cy="1154541"/>
          </a:xfrm>
          <a:custGeom>
            <a:avLst/>
            <a:gdLst/>
            <a:ahLst/>
            <a:cxnLst/>
            <a:rect r="r" b="b" t="t" l="l"/>
            <a:pathLst>
              <a:path h="1154541" w="4997211">
                <a:moveTo>
                  <a:pt x="0" y="0"/>
                </a:moveTo>
                <a:lnTo>
                  <a:pt x="4997211" y="0"/>
                </a:lnTo>
                <a:lnTo>
                  <a:pt x="4997211" y="1154541"/>
                </a:lnTo>
                <a:lnTo>
                  <a:pt x="0" y="115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7297406" y="3445631"/>
            <a:ext cx="4997211" cy="1154541"/>
          </a:xfrm>
          <a:custGeom>
            <a:avLst/>
            <a:gdLst/>
            <a:ahLst/>
            <a:cxnLst/>
            <a:rect r="r" b="b" t="t" l="l"/>
            <a:pathLst>
              <a:path h="1154541" w="4997211">
                <a:moveTo>
                  <a:pt x="0" y="0"/>
                </a:moveTo>
                <a:lnTo>
                  <a:pt x="4997212" y="0"/>
                </a:lnTo>
                <a:lnTo>
                  <a:pt x="4997212" y="1154541"/>
                </a:lnTo>
                <a:lnTo>
                  <a:pt x="0" y="115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915324" y="3445631"/>
            <a:ext cx="4997211" cy="1154541"/>
          </a:xfrm>
          <a:custGeom>
            <a:avLst/>
            <a:gdLst/>
            <a:ahLst/>
            <a:cxnLst/>
            <a:rect r="r" b="b" t="t" l="l"/>
            <a:pathLst>
              <a:path h="1154541" w="4997211">
                <a:moveTo>
                  <a:pt x="0" y="0"/>
                </a:moveTo>
                <a:lnTo>
                  <a:pt x="4997212" y="0"/>
                </a:lnTo>
                <a:lnTo>
                  <a:pt x="4997212" y="1154541"/>
                </a:lnTo>
                <a:lnTo>
                  <a:pt x="0" y="115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42005" y="4666749"/>
            <a:ext cx="4743850" cy="338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igración a un entorno de producción real</a:t>
            </a: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Funcionalidades pendientes o mejoras funcionales (integrando PowerBI u otra herramienta de analytics)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3164539" y="3690785"/>
            <a:ext cx="4016771" cy="69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b="true" sz="4084" spc="17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Ajustes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69187" y="3690785"/>
            <a:ext cx="4248480" cy="7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b="true" sz="4084" spc="17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Facilitadores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05545" y="3690785"/>
            <a:ext cx="4016771" cy="69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b="true" sz="4084" spc="17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dificultades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32768" y="4543022"/>
            <a:ext cx="4752942" cy="292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</a:p>
          <a:p>
            <a:pPr algn="l" marL="598767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 de implantación y soporte.</a:t>
            </a:r>
          </a:p>
          <a:p>
            <a:pPr algn="l" marL="598767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Manuales de usuario y administrador.</a:t>
            </a:r>
          </a:p>
          <a:p>
            <a:pPr algn="l">
              <a:lnSpc>
                <a:spcPts val="3882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297406" y="4666749"/>
            <a:ext cx="4997211" cy="292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7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Div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isión clara de roles (PM, Desarrollador, QA).</a:t>
            </a:r>
          </a:p>
          <a:p>
            <a:pPr algn="l" marL="598767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Uso de herramientas colaborativas: GitHub, VSCode, Trello.</a:t>
            </a:r>
          </a:p>
          <a:p>
            <a:pPr algn="l">
              <a:lnSpc>
                <a:spcPts val="388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4899086" y="-8147683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214950">
            <a:off x="12143658" y="-5157923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240697" y="5729886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4" y="0"/>
                </a:lnTo>
                <a:lnTo>
                  <a:pt x="8481394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823591" y="1078055"/>
            <a:ext cx="8115300" cy="61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6"/>
              </a:lnSpc>
            </a:pPr>
            <a:r>
              <a:rPr lang="en-US" b="true" sz="3562" spc="334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ESPERADO VS. AVANCE REAL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591" y="48376"/>
            <a:ext cx="4756100" cy="98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7"/>
              </a:lnSpc>
            </a:pPr>
            <a:r>
              <a:rPr lang="en-US" sz="5683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AVANCE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10316" y="258520"/>
            <a:ext cx="17206883" cy="991497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60481" y="3232403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F1: 3 DE 4 SEMANAS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60481" y="4266632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F2: 5 DE 5 SEMANAS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56350" y="5532719"/>
            <a:ext cx="3017300" cy="72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F3 y F4: 5 DE 5 SEMANAS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60481" y="7292147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F5: 1 DE 2 SEMANAS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64613" y="2595046"/>
            <a:ext cx="2809037" cy="5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Semanas trabajadas / semanas planificadas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1852" y="1542848"/>
            <a:ext cx="7052027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78627" y="1685723"/>
            <a:ext cx="0" cy="6915554"/>
          </a:xfrm>
          <a:prstGeom prst="line">
            <a:avLst/>
          </a:prstGeom>
          <a:ln cap="flat" w="66675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0822112" y="-2486693"/>
            <a:ext cx="10116277" cy="9454121"/>
          </a:xfrm>
          <a:custGeom>
            <a:avLst/>
            <a:gdLst/>
            <a:ahLst/>
            <a:cxnLst/>
            <a:rect r="r" b="b" t="t" l="l"/>
            <a:pathLst>
              <a:path h="9454121" w="10116277">
                <a:moveTo>
                  <a:pt x="0" y="0"/>
                </a:moveTo>
                <a:lnTo>
                  <a:pt x="10116278" y="0"/>
                </a:lnTo>
                <a:lnTo>
                  <a:pt x="10116278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781852" y="3657477"/>
            <a:ext cx="14956873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ó desarrollar un MVP funcional qu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italiz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el p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oceso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recepción y gestión de vehículos en t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ler, cumpliendo con los objetivos propuestos de centralización de información, reducción de tiempos y mejora en la trazabilidad. A través de esta presentación se han detallado las características implementadas desde la autenticación por roles, pasando por la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estión c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mpleta de órdenes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t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rabajo con docum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y notificaciones, hasta la obtención de reportes ejecutivos así como la arquitectura tecnológica que lo sustenta y las pruebas que avalan su correcto funcionamiento. 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4302" y="2932240"/>
            <a:ext cx="5127156" cy="254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78627" y="1685723"/>
            <a:ext cx="0" cy="6915554"/>
          </a:xfrm>
          <a:prstGeom prst="line">
            <a:avLst/>
          </a:prstGeom>
          <a:ln cap="flat" w="66675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8502801" y="331078"/>
            <a:ext cx="10116277" cy="9454121"/>
          </a:xfrm>
          <a:custGeom>
            <a:avLst/>
            <a:gdLst/>
            <a:ahLst/>
            <a:cxnLst/>
            <a:rect r="r" b="b" t="t" l="l"/>
            <a:pathLst>
              <a:path h="9454121" w="10116277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56" y="1467698"/>
            <a:ext cx="6020694" cy="4195473"/>
            <a:chOff x="0" y="0"/>
            <a:chExt cx="1061466" cy="739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1466" cy="739674"/>
            </a:xfrm>
            <a:custGeom>
              <a:avLst/>
              <a:gdLst/>
              <a:ahLst/>
              <a:cxnLst/>
              <a:rect r="r" b="b" t="t" l="l"/>
              <a:pathLst>
                <a:path h="73967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06241"/>
                  </a:lnTo>
                  <a:cubicBezTo>
                    <a:pt x="1061466" y="724706"/>
                    <a:pt x="1046498" y="739674"/>
                    <a:pt x="1028033" y="739674"/>
                  </a:cubicBezTo>
                  <a:lnTo>
                    <a:pt x="33433" y="739674"/>
                  </a:lnTo>
                  <a:cubicBezTo>
                    <a:pt x="14968" y="739674"/>
                    <a:pt x="0" y="724706"/>
                    <a:pt x="0" y="70624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61466" cy="730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95461" y="1440469"/>
            <a:ext cx="5817279" cy="4222702"/>
            <a:chOff x="0" y="0"/>
            <a:chExt cx="1025604" cy="744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87722" y="1440469"/>
            <a:ext cx="5817279" cy="4222702"/>
            <a:chOff x="0" y="0"/>
            <a:chExt cx="1025604" cy="7444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08356" y="403989"/>
            <a:ext cx="13084818" cy="99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b="true" sz="5827" spc="54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2  ANÁLISIS Y DISEÑO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455" y="1315523"/>
            <a:ext cx="4659483" cy="12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Requiremientos del Stakeholder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6199" y="1326869"/>
            <a:ext cx="5275803" cy="12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b="true" sz="3451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Requerimientos del sistema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4602" y="1373794"/>
            <a:ext cx="5559145" cy="115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3"/>
              </a:lnSpc>
            </a:pPr>
            <a:r>
              <a:rPr lang="en-US" b="true" sz="3288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Requerimientos específicos del software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6361" y="2586021"/>
            <a:ext cx="5658100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entos de los stakeholders describen las necesidades de cada actor. (jefe de taller, mecánicos, recepcionistas, supervisores y guardias), enfocándose en trazabilidad, rapidez y control del ingreso de vehículos.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05211" y="2738418"/>
            <a:ext cx="5597779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requerimie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ntos del sistema definen qué debe hacer la plataforma a nivel global: registrar ingresos, generar OTs, gestionar estados, manejar repuestos, emitir reportes, enviar notificaciones y asegurar seguridad y auditoría.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8976" y="2532542"/>
            <a:ext cx="571602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requerimie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ntos específicos del software detallan las funciones técnicas y operativas (RF) y las características de calidad (RNF), como rendimiento, seguridad, usabilidad, disponibilidad, portabilidad.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70455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617436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715117" y="248491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802890" y="-94211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786123" y="-48633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1607699">
            <a:off x="-3475375" y="-192435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49556" y="5891771"/>
            <a:ext cx="6020694" cy="4270453"/>
            <a:chOff x="0" y="0"/>
            <a:chExt cx="1061466" cy="7528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61466" cy="752894"/>
            </a:xfrm>
            <a:custGeom>
              <a:avLst/>
              <a:gdLst/>
              <a:ahLst/>
              <a:cxnLst/>
              <a:rect r="r" b="b" t="t" l="l"/>
              <a:pathLst>
                <a:path h="75289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19461"/>
                  </a:lnTo>
                  <a:cubicBezTo>
                    <a:pt x="1061466" y="737925"/>
                    <a:pt x="1046498" y="752894"/>
                    <a:pt x="1028033" y="752894"/>
                  </a:cubicBezTo>
                  <a:lnTo>
                    <a:pt x="33433" y="752894"/>
                  </a:lnTo>
                  <a:cubicBezTo>
                    <a:pt x="14968" y="752894"/>
                    <a:pt x="0" y="737925"/>
                    <a:pt x="0" y="71946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061466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5461" y="5891771"/>
            <a:ext cx="5817279" cy="4270453"/>
            <a:chOff x="0" y="0"/>
            <a:chExt cx="1025604" cy="7528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87722" y="5891771"/>
            <a:ext cx="5817279" cy="4270453"/>
            <a:chOff x="0" y="0"/>
            <a:chExt cx="1025604" cy="75289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56361" y="5742820"/>
            <a:ext cx="5403671" cy="11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de prototipos de interfaz (Mockups)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60059" y="5802510"/>
            <a:ext cx="4888083" cy="117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b="true" sz="3360" spc="3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BPMN to be - as 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5743" y="5996546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Modelos y diagramas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571" y="7014733"/>
            <a:ext cx="5969679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mockups representan las pa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ntallas preliminares del sistema, mostrando de forma visual cómo se verá y funcionará la plataforma. Permiten validar la estructura, navegación, distribución de elementos  y alineadas con los requerimientos del proyecto.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17436" y="7809476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Mapa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 de procesos actuales (as-is) y mejorados (to-be) que soporta el sistema.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15438" y="7686827"/>
            <a:ext cx="5417474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43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diagramas UML (casos de uso y clases) repres</a:t>
            </a:r>
            <a:r>
              <a:rPr lang="en-US" sz="1999" spc="4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entan las funciones y estructura lógica.</a:t>
            </a:r>
          </a:p>
          <a:p>
            <a:pPr algn="just">
              <a:lnSpc>
                <a:spcPts val="2799"/>
              </a:lnSpc>
            </a:pPr>
            <a:r>
              <a:rPr lang="en-US" sz="1999" spc="4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 modelado MER, modelo lógico y define la base de datos. En conjunto, estos artefactos entregan una visión completa, funcional y técnica del proyecto.</a:t>
            </a:r>
          </a:p>
        </p:txBody>
      </p:sp>
      <p:sp>
        <p:nvSpPr>
          <p:cNvPr name="AutoShape 40" id="40"/>
          <p:cNvSpPr/>
          <p:nvPr/>
        </p:nvSpPr>
        <p:spPr>
          <a:xfrm>
            <a:off x="396495" y="69553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6506099" y="697444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2615438" y="69934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793380" y="5570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737866" y="255468"/>
            <a:ext cx="11643989" cy="64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3780" spc="3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CASO DE USO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35102" y="1134574"/>
            <a:ext cx="15061181" cy="8708805"/>
          </a:xfrm>
          <a:custGeom>
            <a:avLst/>
            <a:gdLst/>
            <a:ahLst/>
            <a:cxnLst/>
            <a:rect r="r" b="b" t="t" l="l"/>
            <a:pathLst>
              <a:path h="8708805" w="15061181">
                <a:moveTo>
                  <a:pt x="0" y="0"/>
                </a:moveTo>
                <a:lnTo>
                  <a:pt x="15061180" y="0"/>
                </a:lnTo>
                <a:lnTo>
                  <a:pt x="15061180" y="8708805"/>
                </a:lnTo>
                <a:lnTo>
                  <a:pt x="0" y="8708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659" r="-1355" b="-301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793380" y="5570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722088" y="66137"/>
            <a:ext cx="11643989" cy="64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3780" spc="3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DIAGRAMA DE CLASES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11225" y="838623"/>
            <a:ext cx="9733108" cy="9027457"/>
          </a:xfrm>
          <a:custGeom>
            <a:avLst/>
            <a:gdLst/>
            <a:ahLst/>
            <a:cxnLst/>
            <a:rect r="r" b="b" t="t" l="l"/>
            <a:pathLst>
              <a:path h="9027457" w="9733108">
                <a:moveTo>
                  <a:pt x="0" y="0"/>
                </a:moveTo>
                <a:lnTo>
                  <a:pt x="9733108" y="0"/>
                </a:lnTo>
                <a:lnTo>
                  <a:pt x="9733108" y="9027458"/>
                </a:lnTo>
                <a:lnTo>
                  <a:pt x="0" y="9027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793380" y="5570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722088" y="66137"/>
            <a:ext cx="11943764" cy="64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3780" spc="3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DIAGRAMA DE ENTIDAD-RELACION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257883" y="1028700"/>
            <a:ext cx="13216180" cy="8507916"/>
          </a:xfrm>
          <a:custGeom>
            <a:avLst/>
            <a:gdLst/>
            <a:ahLst/>
            <a:cxnLst/>
            <a:rect r="r" b="b" t="t" l="l"/>
            <a:pathLst>
              <a:path h="8507916" w="13216180">
                <a:moveTo>
                  <a:pt x="0" y="0"/>
                </a:moveTo>
                <a:lnTo>
                  <a:pt x="13216180" y="0"/>
                </a:lnTo>
                <a:lnTo>
                  <a:pt x="13216180" y="8507916"/>
                </a:lnTo>
                <a:lnTo>
                  <a:pt x="0" y="85079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DAG1nRrlO8g</dc:identifier>
  <dcterms:modified xsi:type="dcterms:W3CDTF">2011-08-01T06:04:30Z</dcterms:modified>
  <cp:revision>1</cp:revision>
  <dc:title>presentación_ev3</dc:title>
</cp:coreProperties>
</file>